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2" r:id="rId2"/>
    <p:sldId id="455" r:id="rId3"/>
    <p:sldId id="457" r:id="rId4"/>
    <p:sldId id="456" r:id="rId5"/>
    <p:sldId id="463" r:id="rId6"/>
    <p:sldId id="464" r:id="rId7"/>
    <p:sldId id="465" r:id="rId8"/>
    <p:sldId id="458" r:id="rId9"/>
    <p:sldId id="470" r:id="rId10"/>
    <p:sldId id="476" r:id="rId11"/>
    <p:sldId id="471" r:id="rId12"/>
    <p:sldId id="474" r:id="rId13"/>
    <p:sldId id="473" r:id="rId14"/>
    <p:sldId id="472" r:id="rId15"/>
    <p:sldId id="451" r:id="rId16"/>
  </p:sldIdLst>
  <p:sldSz cx="9906000" cy="6858000" type="A4"/>
  <p:notesSz cx="6808788" cy="9940925"/>
  <p:embeddedFontLst>
    <p:embeddedFont>
      <p:font typeface="Tahoma" panose="020B0604030504040204" pitchFamily="34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a_PlakatTitul" panose="020B0604020202020204" charset="-52"/>
      <p:bold r:id="rId25"/>
    </p:embeddedFont>
    <p:embeddedFont>
      <p:font typeface="Lato" panose="020B0604020202020204" charset="0"/>
      <p:regular r:id="rId26"/>
      <p:bold r:id="rId27"/>
      <p:italic r:id="rId28"/>
      <p:boldItalic r:id="rId29"/>
    </p:embeddedFont>
    <p:embeddedFont>
      <p:font typeface="Lato Light" panose="020B0604020202020204" charset="0"/>
      <p:regular r:id="rId30"/>
      <p:italic r:id="rId31"/>
    </p:embeddedFont>
  </p:embeddedFontLst>
  <p:defaultTextStyle>
    <a:defPPr>
      <a:defRPr lang="ru-RU"/>
    </a:defPPr>
    <a:lvl1pPr marL="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8544050-6C79-4411-B63D-831198C52488}">
          <p14:sldIdLst>
            <p14:sldId id="322"/>
            <p14:sldId id="455"/>
            <p14:sldId id="457"/>
            <p14:sldId id="456"/>
            <p14:sldId id="463"/>
            <p14:sldId id="464"/>
            <p14:sldId id="465"/>
            <p14:sldId id="458"/>
            <p14:sldId id="470"/>
            <p14:sldId id="476"/>
            <p14:sldId id="471"/>
            <p14:sldId id="474"/>
            <p14:sldId id="473"/>
            <p14:sldId id="472"/>
          </p14:sldIdLst>
        </p14:section>
        <p14:section name="Раздел без заголовка" id="{4227FA3A-3BD1-4457-968E-3AD7125F8833}">
          <p14:sldIdLst>
            <p14:sldId id="45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498">
          <p15:clr>
            <a:srgbClr val="A4A3A4"/>
          </p15:clr>
        </p15:guide>
        <p15:guide id="2" pos="58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1C35"/>
    <a:srgbClr val="0D75BA"/>
    <a:srgbClr val="9933FF"/>
    <a:srgbClr val="9900CC"/>
    <a:srgbClr val="9966FF"/>
    <a:srgbClr val="0000FF"/>
    <a:srgbClr val="B0B0B0"/>
    <a:srgbClr val="22BA59"/>
    <a:srgbClr val="ED9A00"/>
    <a:srgbClr val="1DD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58" autoAdjust="0"/>
    <p:restoredTop sz="96984" autoAdjust="0"/>
  </p:normalViewPr>
  <p:slideViewPr>
    <p:cSldViewPr>
      <p:cViewPr>
        <p:scale>
          <a:sx n="71" d="100"/>
          <a:sy n="71" d="100"/>
        </p:scale>
        <p:origin x="-2556" y="-1014"/>
      </p:cViewPr>
      <p:guideLst>
        <p:guide orient="horz" pos="3498"/>
        <p:guide pos="5897"/>
      </p:guideLst>
    </p:cSldViewPr>
  </p:slideViewPr>
  <p:outlineViewPr>
    <p:cViewPr>
      <p:scale>
        <a:sx n="33" d="100"/>
        <a:sy n="33" d="100"/>
      </p:scale>
      <p:origin x="0" y="1038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3240" y="-114"/>
      </p:cViewPr>
      <p:guideLst>
        <p:guide orient="horz" pos="3132"/>
        <p:guide pos="214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0"/>
      <c:rotY val="0"/>
      <c:rAngAx val="0"/>
      <c:perspective val="3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DBA-4DCE-B94F-B2ADFE3F232F}"/>
              </c:ext>
            </c:extLst>
          </c:dPt>
          <c:dPt>
            <c:idx val="1"/>
            <c:invertIfNegative val="0"/>
            <c:bubble3D val="0"/>
            <c:explosion val="15"/>
            <c:extLst xmlns:c16r2="http://schemas.microsoft.com/office/drawing/2015/06/chart">
              <c:ext xmlns:c16="http://schemas.microsoft.com/office/drawing/2014/chart" uri="{C3380CC4-5D6E-409C-BE32-E72D297353CC}">
                <c16:uniqueId val="{00000003-BDBA-4DCE-B94F-B2ADFE3F232F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DBA-4DCE-B94F-B2ADFE3F232F}"/>
              </c:ext>
            </c:extLst>
          </c:dPt>
          <c:dPt>
            <c:idx val="3"/>
            <c:invertIfNegative val="0"/>
            <c:bubble3D val="0"/>
            <c:explosion val="3"/>
            <c:extLst xmlns:c16r2="http://schemas.microsoft.com/office/drawing/2015/06/chart">
              <c:ext xmlns:c16="http://schemas.microsoft.com/office/drawing/2014/chart" uri="{C3380CC4-5D6E-409C-BE32-E72D297353CC}">
                <c16:uniqueId val="{00000007-BDBA-4DCE-B94F-B2ADFE3F232F}"/>
              </c:ext>
            </c:extLst>
          </c:dPt>
          <c:dPt>
            <c:idx val="4"/>
            <c:invertIfNegative val="0"/>
            <c:bubble3D val="0"/>
            <c:explosion val="8"/>
            <c:extLst xmlns:c16r2="http://schemas.microsoft.com/office/drawing/2015/06/chart">
              <c:ext xmlns:c16="http://schemas.microsoft.com/office/drawing/2014/chart" uri="{C3380CC4-5D6E-409C-BE32-E72D297353CC}">
                <c16:uniqueId val="{00000009-BDBA-4DCE-B94F-B2ADFE3F232F}"/>
              </c:ext>
            </c:extLst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Опасные производственные объекты</c:v>
                </c:pt>
                <c:pt idx="1">
                  <c:v>Энергетика</c:v>
                </c:pt>
                <c:pt idx="2">
                  <c:v>Гидротехнические сооружения</c:v>
                </c:pt>
                <c:pt idx="3">
                  <c:v>Лифты, подъемные сооружения</c:v>
                </c:pt>
                <c:pt idx="4">
                  <c:v>Строительный надзор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1116</c:v>
                </c:pt>
                <c:pt idx="1">
                  <c:v>2110</c:v>
                </c:pt>
                <c:pt idx="2">
                  <c:v>179</c:v>
                </c:pt>
                <c:pt idx="3">
                  <c:v>2851</c:v>
                </c:pt>
                <c:pt idx="4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DBA-4DCE-B94F-B2ADFE3F23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139246080"/>
        <c:axId val="134620864"/>
        <c:axId val="0"/>
      </c:bar3DChart>
      <c:catAx>
        <c:axId val="139246080"/>
        <c:scaling>
          <c:orientation val="minMax"/>
        </c:scaling>
        <c:delete val="0"/>
        <c:axPos val="b"/>
        <c:majorGridlines>
          <c:spPr>
            <a:ln>
              <a:solidFill>
                <a:srgbClr val="D6DBE2"/>
              </a:solidFill>
            </a:ln>
          </c:spPr>
        </c:majorGridlines>
        <c:minorGridlines>
          <c:spPr>
            <a:ln>
              <a:noFill/>
            </a:ln>
          </c:spPr>
        </c:minorGridlines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Lato Light"/>
              </a:defRPr>
            </a:pPr>
            <a:endParaRPr lang="ru-RU"/>
          </a:p>
        </c:txPr>
        <c:crossAx val="134620864"/>
        <c:crosses val="autoZero"/>
        <c:auto val="1"/>
        <c:lblAlgn val="ctr"/>
        <c:lblOffset val="100"/>
        <c:noMultiLvlLbl val="0"/>
      </c:catAx>
      <c:valAx>
        <c:axId val="1346208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9246080"/>
        <c:crosses val="autoZero"/>
        <c:crossBetween val="between"/>
      </c:valAx>
      <c:spPr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0"/>
      <c:rotY val="0"/>
      <c:rAngAx val="0"/>
      <c:perspective val="3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percentStack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box"/>
        <c:axId val="47803904"/>
        <c:axId val="134624320"/>
        <c:axId val="0"/>
      </c:bar3DChart>
      <c:catAx>
        <c:axId val="47803904"/>
        <c:scaling>
          <c:orientation val="minMax"/>
        </c:scaling>
        <c:delete val="0"/>
        <c:axPos val="b"/>
        <c:minorGridlines>
          <c:spPr>
            <a:ln>
              <a:noFill/>
            </a:ln>
          </c:spPr>
        </c:minorGridlines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Lato Light"/>
              </a:defRPr>
            </a:pPr>
            <a:endParaRPr lang="ru-RU"/>
          </a:p>
        </c:txPr>
        <c:crossAx val="134624320"/>
        <c:crosses val="autoZero"/>
        <c:auto val="1"/>
        <c:lblAlgn val="ctr"/>
        <c:lblOffset val="100"/>
        <c:noMultiLvlLbl val="0"/>
      </c:catAx>
      <c:valAx>
        <c:axId val="13462432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7803904"/>
        <c:crosses val="autoZero"/>
        <c:crossBetween val="between"/>
      </c:valAx>
      <c:spPr>
        <a:ln w="25400">
          <a:noFill/>
        </a:ln>
      </c:spPr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60"/>
      <c:rotY val="335"/>
      <c:rAngAx val="0"/>
      <c:perspective val="1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0728296462842292"/>
          <c:y val="4.5221478377056701E-2"/>
          <c:w val="0.56390617783012431"/>
          <c:h val="0.954778521911717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9933FF"/>
            </a:solidFill>
          </c:spPr>
          <c:explosion val="10"/>
          <c:dPt>
            <c:idx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0B8-4A02-81BA-15D4268EF537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0B8-4A02-81BA-15D4268EF537}"/>
              </c:ext>
            </c:extLst>
          </c:dPt>
          <c:dPt>
            <c:idx val="2"/>
            <c:bubble3D val="0"/>
            <c:explosion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50B8-4A02-81BA-15D4268EF537}"/>
              </c:ext>
            </c:extLst>
          </c:dPt>
          <c:dPt>
            <c:idx val="3"/>
            <c:bubble3D val="0"/>
            <c:spPr>
              <a:solidFill>
                <a:srgbClr val="9933FF"/>
              </a:solidFill>
              <a:scene3d>
                <a:camera prst="orthographicFront"/>
                <a:lightRig rig="threePt" dir="t"/>
              </a:scene3d>
              <a:sp3d prstMaterial="metal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0B8-4A02-81BA-15D4268EF537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50B8-4A02-81BA-15D4268EF537}"/>
              </c:ext>
            </c:extLst>
          </c:dPt>
          <c:cat>
            <c:strRef>
              <c:f>Лист1!$A$2:$A$4</c:f>
              <c:strCache>
                <c:ptCount val="2"/>
                <c:pt idx="0">
                  <c:v>КНМ</c:v>
                </c:pt>
                <c:pt idx="1">
                  <c:v>ПМ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</c:v>
                </c:pt>
                <c:pt idx="1">
                  <c:v>1896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50B8-4A02-81BA-15D4268EF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983146576065413E-2"/>
          <c:y val="0.29274797353670945"/>
          <c:w val="0.87272626273848364"/>
          <c:h val="0.5569920335648980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Смертельный травматизм</c:v>
                </c:pt>
              </c:strCache>
            </c:strRef>
          </c:tx>
          <c:marker>
            <c:symbol val="diamond"/>
            <c:size val="3"/>
            <c:spPr>
              <a:ln>
                <a:solidFill>
                  <a:srgbClr val="3498DB"/>
                </a:solidFill>
              </a:ln>
            </c:spPr>
          </c:marker>
          <c:dLbls>
            <c:dLbl>
              <c:idx val="0"/>
              <c:layout>
                <c:manualLayout>
                  <c:x val="-3.1913437723758126E-2"/>
                  <c:y val="-0.1566718281302077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1CC-4502-8777-8780AD740539}"/>
                </c:ext>
              </c:extLst>
            </c:dLbl>
            <c:dLbl>
              <c:idx val="1"/>
              <c:layout>
                <c:manualLayout>
                  <c:x val="-4.14342629482072E-2"/>
                  <c:y val="-5.3789731051344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1CC-4502-8777-8780AD740539}"/>
                </c:ext>
              </c:extLst>
            </c:dLbl>
            <c:dLbl>
              <c:idx val="2"/>
              <c:layout>
                <c:manualLayout>
                  <c:x val="-3.1872509960159362E-2"/>
                  <c:y val="-5.378973105134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1CC-4502-8777-8780AD740539}"/>
                </c:ext>
              </c:extLst>
            </c:dLbl>
            <c:dLbl>
              <c:idx val="3"/>
              <c:layout>
                <c:manualLayout>
                  <c:x val="-1.9123255011450263E-2"/>
                  <c:y val="-5.8679321564022099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/>
                    </a:pPr>
                    <a:r>
                      <a:rPr lang="en-US" sz="1200" dirty="0" smtClean="0"/>
                      <a:t>0</a:t>
                    </a:r>
                    <a:endParaRPr lang="en-US" dirty="0"/>
                  </a:p>
                </c:rich>
              </c:tx>
              <c:spPr>
                <a:noFill/>
                <a:ln w="25248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3-11CC-4502-8777-8780AD740539}"/>
                </c:ext>
              </c:extLst>
            </c:dLbl>
            <c:dLbl>
              <c:idx val="4"/>
              <c:layout>
                <c:manualLayout>
                  <c:x val="-4.1434262948207172E-2"/>
                  <c:y val="-5.37897310513448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1CC-4502-8777-8780AD740539}"/>
                </c:ext>
              </c:extLst>
            </c:dLbl>
            <c:dLbl>
              <c:idx val="5"/>
              <c:layout>
                <c:manualLayout>
                  <c:x val="-5.09960159362551E-2"/>
                  <c:y val="-5.378973105134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1CC-4502-8777-8780AD740539}"/>
                </c:ext>
              </c:extLst>
            </c:dLbl>
            <c:dLbl>
              <c:idx val="6"/>
              <c:layout>
                <c:manualLayout>
                  <c:x val="-9.6024606494440196E-3"/>
                  <c:y val="-7.3487205125356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2020 г.</c:v>
                </c:pt>
                <c:pt idx="1">
                  <c:v>2021 г.</c:v>
                </c:pt>
                <c:pt idx="2">
                  <c:v>2022 г.</c:v>
                </c:pt>
                <c:pt idx="3">
                  <c:v>2023 г.</c:v>
                </c:pt>
                <c:pt idx="4">
                  <c:v>2024 г.</c:v>
                </c:pt>
                <c:pt idx="5">
                  <c:v>2025 г.</c:v>
                </c:pt>
                <c:pt idx="6">
                  <c:v>2026 г.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6-11CC-4502-8777-8780AD740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002624"/>
        <c:axId val="121701504"/>
      </c:lineChart>
      <c:catAx>
        <c:axId val="183002624"/>
        <c:scaling>
          <c:orientation val="minMax"/>
        </c:scaling>
        <c:delete val="0"/>
        <c:axPos val="b"/>
        <c:numFmt formatCode="\О\с\н\о\в\н\о\й" sourceLinked="0"/>
        <c:majorTickMark val="out"/>
        <c:minorTickMark val="none"/>
        <c:tickLblPos val="nextTo"/>
        <c:txPr>
          <a:bodyPr/>
          <a:lstStyle/>
          <a:p>
            <a:pPr>
              <a:defRPr sz="1090">
                <a:latin typeface="Lato Light" panose="020F0402020204030203" pitchFamily="34" charset="0"/>
                <a:cs typeface="Lato Light" panose="020F0402020204030203" pitchFamily="34" charset="0"/>
              </a:defRPr>
            </a:pPr>
            <a:endParaRPr lang="ru-RU"/>
          </a:p>
        </c:txPr>
        <c:crossAx val="121701504"/>
        <c:crosses val="autoZero"/>
        <c:auto val="1"/>
        <c:lblAlgn val="ctr"/>
        <c:lblOffset val="100"/>
        <c:noMultiLvlLbl val="0"/>
      </c:catAx>
      <c:valAx>
        <c:axId val="1217015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3002624"/>
        <c:crosses val="autoZero"/>
        <c:crossBetween val="between"/>
      </c:valAx>
      <c:spPr>
        <a:noFill/>
        <a:ln w="25324">
          <a:noFill/>
        </a:ln>
      </c:spPr>
    </c:plotArea>
    <c:plotVisOnly val="1"/>
    <c:dispBlanksAs val="gap"/>
    <c:showDLblsOverMax val="0"/>
  </c:chart>
  <c:txPr>
    <a:bodyPr/>
    <a:lstStyle/>
    <a:p>
      <a:pPr>
        <a:defRPr sz="1784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231093278656504E-2"/>
          <c:y val="0.52638483873458586"/>
          <c:w val="0.64548072388469868"/>
          <c:h val="0.3528328173889334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аварий</c:v>
                </c:pt>
              </c:strCache>
            </c:strRef>
          </c:tx>
          <c:spPr>
            <a:ln>
              <a:solidFill>
                <a:srgbClr val="D61C35"/>
              </a:solidFill>
            </a:ln>
          </c:spPr>
          <c:marker>
            <c:symbol val="diamond"/>
            <c:size val="3"/>
            <c:spPr>
              <a:solidFill>
                <a:srgbClr val="D61C35"/>
              </a:solidFill>
              <a:ln>
                <a:solidFill>
                  <a:srgbClr val="D61C35"/>
                </a:solidFill>
              </a:ln>
            </c:spPr>
          </c:marker>
          <c:dLbls>
            <c:dLbl>
              <c:idx val="1"/>
              <c:layout>
                <c:manualLayout>
                  <c:x val="-2.4200594522226507E-2"/>
                  <c:y val="-5.57763051287423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9DD-4827-812D-45B39AFB9B02}"/>
                </c:ext>
              </c:extLst>
            </c:dLbl>
            <c:dLbl>
              <c:idx val="2"/>
              <c:layout>
                <c:manualLayout>
                  <c:x val="-2.39090078899835E-2"/>
                  <c:y val="-7.70235025526978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9DD-4827-812D-45B39AFB9B02}"/>
                </c:ext>
              </c:extLst>
            </c:dLbl>
            <c:dLbl>
              <c:idx val="3"/>
              <c:layout>
                <c:manualLayout>
                  <c:x val="-2.4637615655591791E-2"/>
                  <c:y val="-5.44348969685329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9DD-4827-812D-45B39AFB9B02}"/>
                </c:ext>
              </c:extLst>
            </c:dLbl>
            <c:dLbl>
              <c:idx val="4"/>
              <c:layout>
                <c:manualLayout>
                  <c:x val="-2.2112588775434129E-2"/>
                  <c:y val="-5.6697201039351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9DD-4827-812D-45B39AFB9B02}"/>
                </c:ext>
              </c:extLst>
            </c:dLbl>
            <c:dLbl>
              <c:idx val="6"/>
              <c:layout>
                <c:manualLayout>
                  <c:x val="-6.2017291066282423E-3"/>
                  <c:y val="-4.5043996590666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156">
                <a:noFill/>
              </a:ln>
            </c:spPr>
            <c:txPr>
              <a:bodyPr/>
              <a:lstStyle/>
              <a:p>
                <a:pPr>
                  <a:defRPr sz="1100">
                    <a:latin typeface="Lato Light" panose="020F0402020204030203" pitchFamily="34" charset="0"/>
                    <a:cs typeface="Lato Light" panose="020F0402020204030203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2020 г. </c:v>
                </c:pt>
                <c:pt idx="1">
                  <c:v>2021 г.</c:v>
                </c:pt>
                <c:pt idx="2">
                  <c:v>2022 г.</c:v>
                </c:pt>
                <c:pt idx="3">
                  <c:v>2023 г.</c:v>
                </c:pt>
                <c:pt idx="4">
                  <c:v>2024 г.</c:v>
                </c:pt>
                <c:pt idx="5">
                  <c:v>2025 г.</c:v>
                </c:pt>
                <c:pt idx="6">
                  <c:v>2026 г.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69DD-4827-812D-45B39AFB9B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207424"/>
        <c:axId val="121703232"/>
      </c:lineChart>
      <c:catAx>
        <c:axId val="183207424"/>
        <c:scaling>
          <c:orientation val="minMax"/>
        </c:scaling>
        <c:delete val="0"/>
        <c:axPos val="b"/>
        <c:numFmt formatCode="\О\с\н\о\в\н\о\й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Lato Light" panose="020F0402020204030203" pitchFamily="34" charset="0"/>
                <a:cs typeface="Lato Light" panose="020F0402020204030203" pitchFamily="34" charset="0"/>
              </a:defRPr>
            </a:pPr>
            <a:endParaRPr lang="ru-RU"/>
          </a:p>
        </c:txPr>
        <c:crossAx val="121703232"/>
        <c:crosses val="autoZero"/>
        <c:auto val="1"/>
        <c:lblAlgn val="ctr"/>
        <c:lblOffset val="100"/>
        <c:noMultiLvlLbl val="0"/>
      </c:catAx>
      <c:valAx>
        <c:axId val="1217032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3207424"/>
        <c:crosses val="autoZero"/>
        <c:crossBetween val="between"/>
      </c:valAx>
      <c:spPr>
        <a:noFill/>
        <a:ln w="25325">
          <a:noFill/>
        </a:ln>
      </c:spPr>
    </c:plotArea>
    <c:plotVisOnly val="1"/>
    <c:dispBlanksAs val="gap"/>
    <c:showDLblsOverMax val="0"/>
  </c:chart>
  <c:txPr>
    <a:bodyPr/>
    <a:lstStyle/>
    <a:p>
      <a:pPr>
        <a:defRPr sz="1090">
          <a:latin typeface="Lato" panose="020F0502020204030203" pitchFamily="34" charset="0"/>
          <a:cs typeface="Lato" panose="020F0502020204030203" pitchFamily="34" charset="0"/>
        </a:defRPr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0.69709</cdr:x>
      <cdr:y>0.00287</cdr:y>
    </cdr:from>
    <cdr:to>
      <cdr:x>0.97996</cdr:x>
      <cdr:y>0.24121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6112369" y="14025"/>
          <a:ext cx="2480285" cy="116524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0.09033</cdr:x>
      <cdr:y>0.76219</cdr:y>
    </cdr:from>
    <cdr:to>
      <cdr:x>0.3921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2"/>
        <a:srcRect xmlns:a="http://schemas.openxmlformats.org/drawingml/2006/main" r="3232" b="13827"/>
        <a:stretch xmlns:a="http://schemas.openxmlformats.org/drawingml/2006/main"/>
      </cdr:blipFill>
      <cdr:spPr>
        <a:xfrm xmlns:a="http://schemas.openxmlformats.org/drawingml/2006/main">
          <a:off x="792088" y="3726392"/>
          <a:ext cx="2645968" cy="116267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0.44757</cdr:x>
      <cdr:y>0.51108</cdr:y>
    </cdr:from>
    <cdr:to>
      <cdr:x>0.65347</cdr:x>
      <cdr:y>0.85804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>
          <a:off x="3924436" y="2498702"/>
          <a:ext cx="1805448" cy="169631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0.0319</cdr:x>
      <cdr:y>0.03682</cdr:y>
    </cdr:from>
    <cdr:to>
      <cdr:x>0.34569</cdr:x>
      <cdr:y>0.26745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4"/>
        <a:stretch xmlns:a="http://schemas.openxmlformats.org/drawingml/2006/main">
          <a:fillRect/>
        </a:stretch>
      </cdr:blipFill>
      <cdr:spPr>
        <a:xfrm xmlns:a="http://schemas.openxmlformats.org/drawingml/2006/main">
          <a:off x="279721" y="180020"/>
          <a:ext cx="2751415" cy="112753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0.65897</cdr:x>
      <cdr:y>0.68046</cdr:y>
    </cdr:from>
    <cdr:to>
      <cdr:x>0.96859</cdr:x>
      <cdr:y>0.98252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5"/>
        <a:srcRect xmlns:a="http://schemas.openxmlformats.org/drawingml/2006/main" l="3271" t="13986" r="1071" b="14583"/>
        <a:stretch xmlns:a="http://schemas.openxmlformats.org/drawingml/2006/main"/>
      </cdr:blipFill>
      <cdr:spPr>
        <a:xfrm xmlns:a="http://schemas.openxmlformats.org/drawingml/2006/main">
          <a:off x="5778117" y="3326794"/>
          <a:ext cx="2714836" cy="14768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0.04106</cdr:x>
      <cdr:y>0.651</cdr:y>
    </cdr:from>
    <cdr:to>
      <cdr:x>0.40738</cdr:x>
      <cdr:y>0.79104</cdr:y>
    </cdr:to>
    <cdr:pic>
      <cdr:nvPicPr>
        <cdr:cNvPr id="8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6"/>
        <a:stretch xmlns:a="http://schemas.openxmlformats.org/drawingml/2006/main">
          <a:fillRect/>
        </a:stretch>
      </cdr:blipFill>
      <cdr:spPr>
        <a:xfrm xmlns:a="http://schemas.openxmlformats.org/drawingml/2006/main">
          <a:off x="360040" y="3182778"/>
          <a:ext cx="3212013" cy="68467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0.36545</cdr:x>
      <cdr:y>0.03821</cdr:y>
    </cdr:from>
    <cdr:to>
      <cdr:x>0.60771</cdr:x>
      <cdr:y>0.44794</cdr:y>
    </cdr:to>
    <cdr:pic>
      <cdr:nvPicPr>
        <cdr:cNvPr id="10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7"/>
        <a:stretch xmlns:a="http://schemas.openxmlformats.org/drawingml/2006/main">
          <a:fillRect/>
        </a:stretch>
      </cdr:blipFill>
      <cdr:spPr>
        <a:xfrm xmlns:a="http://schemas.openxmlformats.org/drawingml/2006/main">
          <a:off x="3204356" y="186823"/>
          <a:ext cx="2124236" cy="2003165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0.7391</cdr:x>
      <cdr:y>0.42271</cdr:y>
    </cdr:from>
    <cdr:to>
      <cdr:x>1</cdr:x>
      <cdr:y>0.69813</cdr:y>
    </cdr:to>
    <cdr:pic>
      <cdr:nvPicPr>
        <cdr:cNvPr id="11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8"/>
        <a:stretch xmlns:a="http://schemas.openxmlformats.org/drawingml/2006/main">
          <a:fillRect/>
        </a:stretch>
      </cdr:blipFill>
      <cdr:spPr>
        <a:xfrm xmlns:a="http://schemas.openxmlformats.org/drawingml/2006/main">
          <a:off x="6480721" y="2066654"/>
          <a:ext cx="2287633" cy="1346574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0.14687</cdr:x>
      <cdr:y>0.29457</cdr:y>
    </cdr:from>
    <cdr:to>
      <cdr:x>0.34397</cdr:x>
      <cdr:y>0.64805</cdr:y>
    </cdr:to>
    <cdr:pic>
      <cdr:nvPicPr>
        <cdr:cNvPr id="1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9"/>
        <a:stretch xmlns:a="http://schemas.openxmlformats.org/drawingml/2006/main">
          <a:fillRect/>
        </a:stretch>
      </cdr:blipFill>
      <cdr:spPr>
        <a:xfrm xmlns:a="http://schemas.openxmlformats.org/drawingml/2006/main">
          <a:off x="1287833" y="1440160"/>
          <a:ext cx="1728192" cy="1728192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1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/>
          <a:lstStyle>
            <a:lvl1pPr algn="r">
              <a:defRPr sz="1200"/>
            </a:lvl1pPr>
          </a:lstStyle>
          <a:p>
            <a:fld id="{C4F69FD8-E527-4224-8775-F42590877C7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4"/>
            <a:ext cx="2951217" cy="497523"/>
          </a:xfrm>
          <a:prstGeom prst="rect">
            <a:avLst/>
          </a:prstGeom>
        </p:spPr>
        <p:txBody>
          <a:bodyPr vert="horz" lIns="91685" tIns="45843" rIns="91685" bIns="45843" rtlCol="0" anchor="b"/>
          <a:lstStyle>
            <a:lvl1pPr algn="r">
              <a:defRPr sz="1200"/>
            </a:lvl1pPr>
          </a:lstStyle>
          <a:p>
            <a:fld id="{D4035532-1785-4AE4-B825-8D9233C0A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30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7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46428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9285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3928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85710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32137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78565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24992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571419" algn="l" defTabSz="8928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83212" cy="372745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lIns="91685" tIns="45843" rIns="91685" bIns="45843"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6739" y="9442156"/>
            <a:ext cx="2950475" cy="497045"/>
          </a:xfrm>
          <a:prstGeom prst="rect">
            <a:avLst/>
          </a:prstGeom>
        </p:spPr>
        <p:txBody>
          <a:bodyPr lIns="91685" tIns="45843" rIns="91685" bIns="45843"/>
          <a:lstStyle/>
          <a:p>
            <a:fld id="{CB0CDA66-2285-4022-A763-D2C51422678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734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7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3" y="4723253"/>
            <a:ext cx="5447666" cy="44720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3" tIns="45765" rIns="91533" bIns="45765"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5982" y="9441733"/>
            <a:ext cx="2951217" cy="49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3" tIns="45765" rIns="91533" bIns="45765"/>
          <a:lstStyle>
            <a:lvl1pPr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3972" indent="-28614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457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240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60232" indent="-228914" eaLnBrk="0" hangingPunct="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8060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5890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33719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91549" indent="-228914" defTabSz="893402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FFD9346A-BC9F-44DE-8C86-9559553F58ED}" type="slidenum">
              <a:rPr lang="ru-RU"/>
              <a:pPr eaLnBrk="1" hangingPunct="1"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4375" y="746125"/>
            <a:ext cx="5380038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1039" y="4721225"/>
            <a:ext cx="5446712" cy="4473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20" tIns="45861" rIns="91720" bIns="45861"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22261"/>
            <a:ext cx="5447674" cy="447245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36" tIns="45769" rIns="91536" bIns="45769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14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149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622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55675" y="687388"/>
            <a:ext cx="4959350" cy="3433762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6921" y="4348957"/>
            <a:ext cx="5495369" cy="4120063"/>
          </a:xfrm>
          <a:prstGeom prst="rect">
            <a:avLst/>
          </a:prstGeom>
        </p:spPr>
        <p:txBody>
          <a:bodyPr lIns="91539" tIns="45770" rIns="91539" bIns="45770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622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12788" y="746125"/>
            <a:ext cx="5383212" cy="37258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63" y="4721664"/>
            <a:ext cx="5447666" cy="44736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7" tIns="45760" rIns="91517" bIns="45760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49300" y="747713"/>
            <a:ext cx="5389563" cy="37322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8512" y="4731200"/>
            <a:ext cx="5512860" cy="44816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1" tIns="46035" rIns="92071" bIns="46035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00088" y="750888"/>
            <a:ext cx="5400675" cy="3738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80559" y="4738274"/>
            <a:ext cx="5439629" cy="448846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51665" y="9474945"/>
            <a:ext cx="2947472" cy="49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06" tIns="45904" rIns="91806" bIns="45904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4281" indent="-283918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529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4054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64418" indent="-227776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26385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88353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50321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912289" indent="-227776" defTabSz="901477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5D8086BE-B52A-4AF2-9C12-70B4E9843519}" type="slidenum">
              <a:rPr lang="ru-RU" altLang="ru-RU"/>
              <a:pPr eaLnBrk="1" hangingPunct="1"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447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2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9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5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3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8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4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714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D1C6-2C2D-4E98-9123-0CB605CCC079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E9018-844C-4820-A18E-0EE2CFC48CDC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2C489-4201-4D6E-BF29-73DBF815B832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533C-3315-40D1-AEED-BFAF13EF8320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2"/>
            <a:ext cx="8420100" cy="1362075"/>
          </a:xfrm>
        </p:spPr>
        <p:txBody>
          <a:bodyPr anchor="t"/>
          <a:lstStyle>
            <a:lvl1pPr algn="l">
              <a:defRPr sz="3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464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8928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3928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857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321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785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2499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7141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D91-3DE2-4464-8591-8B0A236D863C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1" y="1600200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9E74-F9AB-4A07-AF15-F989CFE4396D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6"/>
            <a:ext cx="437687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46428" indent="0">
              <a:buNone/>
              <a:defRPr sz="2000" b="1"/>
            </a:lvl2pPr>
            <a:lvl3pPr marL="892855" indent="0">
              <a:buNone/>
              <a:defRPr sz="1700" b="1"/>
            </a:lvl3pPr>
            <a:lvl4pPr marL="1339282" indent="0">
              <a:buNone/>
              <a:defRPr sz="1600" b="1"/>
            </a:lvl4pPr>
            <a:lvl5pPr marL="1785710" indent="0">
              <a:buNone/>
              <a:defRPr sz="1600" b="1"/>
            </a:lvl5pPr>
            <a:lvl6pPr marL="2232137" indent="0">
              <a:buNone/>
              <a:defRPr sz="1600" b="1"/>
            </a:lvl6pPr>
            <a:lvl7pPr marL="2678565" indent="0">
              <a:buNone/>
              <a:defRPr sz="1600" b="1"/>
            </a:lvl7pPr>
            <a:lvl8pPr marL="3124992" indent="0">
              <a:buNone/>
              <a:defRPr sz="1600" b="1"/>
            </a:lvl8pPr>
            <a:lvl9pPr marL="357141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6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4D7A7-0080-4413-A2E4-61562C68DEBD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90963-C95B-47C8-A9B5-E83E4AB97415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81D35-1491-4B3E-9845-5BDF604B276E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D49A1-F4B7-4B36-A81A-024F5A11FA13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46428" indent="0">
              <a:buNone/>
              <a:defRPr sz="2800"/>
            </a:lvl2pPr>
            <a:lvl3pPr marL="892855" indent="0">
              <a:buNone/>
              <a:defRPr sz="2400"/>
            </a:lvl3pPr>
            <a:lvl4pPr marL="1339282" indent="0">
              <a:buNone/>
              <a:defRPr sz="2000"/>
            </a:lvl4pPr>
            <a:lvl5pPr marL="1785710" indent="0">
              <a:buNone/>
              <a:defRPr sz="2000"/>
            </a:lvl5pPr>
            <a:lvl6pPr marL="2232137" indent="0">
              <a:buNone/>
              <a:defRPr sz="2000"/>
            </a:lvl6pPr>
            <a:lvl7pPr marL="2678565" indent="0">
              <a:buNone/>
              <a:defRPr sz="2000"/>
            </a:lvl7pPr>
            <a:lvl8pPr marL="3124992" indent="0">
              <a:buNone/>
              <a:defRPr sz="2000"/>
            </a:lvl8pPr>
            <a:lvl9pPr marL="357141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46428" indent="0">
              <a:buNone/>
              <a:defRPr sz="1200"/>
            </a:lvl2pPr>
            <a:lvl3pPr marL="892855" indent="0">
              <a:buNone/>
              <a:defRPr sz="900"/>
            </a:lvl3pPr>
            <a:lvl4pPr marL="1339282" indent="0">
              <a:buNone/>
              <a:defRPr sz="900"/>
            </a:lvl4pPr>
            <a:lvl5pPr marL="1785710" indent="0">
              <a:buNone/>
              <a:defRPr sz="900"/>
            </a:lvl5pPr>
            <a:lvl6pPr marL="2232137" indent="0">
              <a:buNone/>
              <a:defRPr sz="900"/>
            </a:lvl6pPr>
            <a:lvl7pPr marL="2678565" indent="0">
              <a:buNone/>
              <a:defRPr sz="900"/>
            </a:lvl7pPr>
            <a:lvl8pPr marL="3124992" indent="0">
              <a:buNone/>
              <a:defRPr sz="900"/>
            </a:lvl8pPr>
            <a:lvl9pPr marL="357141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BE25D-CAC3-4336-B46E-D8E4E980C1BF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89285" tIns="44643" rIns="89285" bIns="4464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89285" tIns="44643" rIns="89285" bIns="4464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8A7F5-288E-4E57-94F9-0183B17BDA59}" type="datetime1">
              <a:rPr lang="ru-RU" smtClean="0"/>
              <a:t>03.09.2026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1" y="6356352"/>
            <a:ext cx="2311400" cy="365125"/>
          </a:xfrm>
          <a:prstGeom prst="rect">
            <a:avLst/>
          </a:prstGeom>
        </p:spPr>
        <p:txBody>
          <a:bodyPr vert="horz" lIns="89285" tIns="44643" rIns="89285" bIns="4464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892855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4821" indent="-334821" algn="l" defTabSz="8928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5445" indent="-279017" algn="l" defTabSz="892855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1606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497" indent="-223214" algn="l" defTabSz="8928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8924" indent="-223214" algn="l" defTabSz="8928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55351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01779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48205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794633" indent="-223214" algn="l" defTabSz="8928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46428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9285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3928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85710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32137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78565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24992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571419" algn="l" defTabSz="89285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4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273" y="4042116"/>
            <a:ext cx="9489503" cy="165513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ОБЗОР  ПРАВОПРИМЕНИТЕЛЬНОЙ ПРАКТИКИ</a:t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СЕВЕРО-ЗАПАДНОГО  УПРАВЛЕНИЯ  РОСТЕХНАДЗОРА </a:t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 </a:t>
            </a: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ТЕРРИТОРИИ 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КАЛИНИНГРАДСКОЙ </a:t>
            </a: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ОБЛАСТИ</a:t>
            </a:r>
            <a:b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6 МЕСЯЦЕВ </a:t>
            </a:r>
            <a:r>
              <a:rPr lang="en-US" sz="24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20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26</a:t>
            </a:r>
            <a:r>
              <a:rPr lang="en-US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ГОДА</a:t>
            </a:r>
            <a:br>
              <a:rPr lang="ru-RU" sz="24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</a:br>
            <a:endParaRPr lang="ru-RU" sz="2400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74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829" y="800709"/>
            <a:ext cx="3119802" cy="324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620852" y="6237312"/>
            <a:ext cx="3312582" cy="259435"/>
          </a:xfrm>
          <a:prstGeom prst="rect">
            <a:avLst/>
          </a:prstGeom>
          <a:noFill/>
        </p:spPr>
        <p:txBody>
          <a:bodyPr wrap="none" lIns="89285" tIns="44643" rIns="89285" bIns="44643" rtlCol="0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ДОКЛАДЧИК: </a:t>
            </a:r>
            <a:r>
              <a:rPr lang="ru-RU" sz="11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Москвина Марина Владимировна</a:t>
            </a:r>
            <a:endParaRPr lang="ru-RU" sz="1100" b="1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43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ПРОФИЛАКТИЧЕСКИЕ ВИЗИТЫ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10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pic>
        <p:nvPicPr>
          <p:cNvPr id="1026" name="Picture 2" descr="C:\Users\Остапова\Downloads\Xx0TpWblDUcrZJu5w9QMQLqdBFLWPJJzaOw_DFba4LD4j055juzsXVcLD9B6b9Uxl3lzLMyld7r9Cn3X7M7kH_o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2" y="1343354"/>
            <a:ext cx="9094852" cy="494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950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Заголовок 1"/>
          <p:cNvSpPr txBox="1">
            <a:spLocks/>
          </p:cNvSpPr>
          <p:nvPr/>
        </p:nvSpPr>
        <p:spPr bwMode="auto">
          <a:xfrm>
            <a:off x="428625" y="236538"/>
            <a:ext cx="7566025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14400" eaLnBrk="1" hangingPunct="1"/>
            <a:r>
              <a:rPr lang="ru-RU" altLang="ru-RU" sz="1900" dirty="0">
                <a:solidFill>
                  <a:schemeClr val="bg1"/>
                </a:solidFill>
                <a:latin typeface="Lato"/>
              </a:rPr>
              <a:t>АВАРИЙНОСТЬ И ТРАВМАТИЗМ</a:t>
            </a:r>
          </a:p>
        </p:txBody>
      </p:sp>
      <p:pic>
        <p:nvPicPr>
          <p:cNvPr id="922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328613"/>
            <a:ext cx="733425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6067325"/>
              </p:ext>
            </p:extLst>
          </p:nvPr>
        </p:nvGraphicFramePr>
        <p:xfrm>
          <a:off x="560388" y="2816932"/>
          <a:ext cx="3967733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659642"/>
              </p:ext>
            </p:extLst>
          </p:nvPr>
        </p:nvGraphicFramePr>
        <p:xfrm>
          <a:off x="4406900" y="1909763"/>
          <a:ext cx="5508625" cy="2706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223" name="Прямоугольник 2"/>
          <p:cNvSpPr>
            <a:spLocks noChangeArrowheads="1"/>
          </p:cNvSpPr>
          <p:nvPr/>
        </p:nvSpPr>
        <p:spPr bwMode="auto">
          <a:xfrm>
            <a:off x="6393160" y="2082332"/>
            <a:ext cx="7127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Аварии</a:t>
            </a:r>
          </a:p>
        </p:txBody>
      </p:sp>
      <p:sp>
        <p:nvSpPr>
          <p:cNvPr id="9224" name="Прямоугольник 4"/>
          <p:cNvSpPr>
            <a:spLocks noChangeArrowheads="1"/>
          </p:cNvSpPr>
          <p:nvPr/>
        </p:nvSpPr>
        <p:spPr bwMode="auto">
          <a:xfrm>
            <a:off x="560388" y="4616450"/>
            <a:ext cx="8905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1200" b="1">
              <a:latin typeface="Lato Light"/>
            </a:endParaRPr>
          </a:p>
          <a:p>
            <a:pPr eaLnBrk="1" hangingPunct="1"/>
            <a:endParaRPr lang="ru-RU" altLang="ru-RU" sz="1200" b="1">
              <a:latin typeface="Lato Light"/>
            </a:endParaRPr>
          </a:p>
        </p:txBody>
      </p:sp>
      <p:sp>
        <p:nvSpPr>
          <p:cNvPr id="922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190A8A4A-B056-4BAA-870D-01FDF1DCA2DA}" type="slidenum">
              <a:rPr lang="ru-RU" altLang="ru-RU" sz="1200" smtClean="0">
                <a:solidFill>
                  <a:srgbClr val="898989"/>
                </a:solidFill>
              </a:rPr>
              <a:pPr/>
              <a:t>11</a:t>
            </a:fld>
            <a:endParaRPr lang="ru-RU" altLang="ru-RU" sz="1200" dirty="0" smtClean="0">
              <a:solidFill>
                <a:srgbClr val="898989"/>
              </a:solidFill>
            </a:endParaRPr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1460612" y="2082332"/>
            <a:ext cx="20229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Смертельный травматизм</a:t>
            </a:r>
            <a:endParaRPr lang="ru-RU" altLang="ru-RU" sz="1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7490" y="4875616"/>
            <a:ext cx="8252655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В </a:t>
            </a:r>
            <a:r>
              <a:rPr lang="ru-RU" sz="1300" b="1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2026</a:t>
            </a:r>
            <a:r>
              <a:rPr lang="ru-RU" sz="13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 году</a:t>
            </a:r>
            <a:r>
              <a:rPr lang="ru-RU" sz="1300" dirty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: </a:t>
            </a:r>
            <a:r>
              <a:rPr lang="ru-RU" sz="13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 </a:t>
            </a:r>
          </a:p>
          <a:p>
            <a:r>
              <a:rPr lang="ru-RU" sz="1200" u="sng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1 авария </a:t>
            </a:r>
            <a:r>
              <a:rPr lang="ru-RU" sz="12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в энергосистеме Калининградской области </a:t>
            </a:r>
          </a:p>
          <a:p>
            <a:r>
              <a:rPr lang="ru-RU" sz="12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несчастных случаев не было</a:t>
            </a:r>
          </a:p>
          <a:p>
            <a:endParaRPr lang="ru-RU" sz="1300" b="1" dirty="0">
              <a:latin typeface="Lato Light" panose="020B0604020202020204" charset="0"/>
              <a:ea typeface="Lato" panose="020F0502020204030203" pitchFamily="34" charset="0"/>
              <a:cs typeface="Lato Light" panose="020B0604020202020204" charset="0"/>
            </a:endParaRPr>
          </a:p>
          <a:p>
            <a:r>
              <a:rPr lang="ru-RU" sz="13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В </a:t>
            </a:r>
            <a:r>
              <a:rPr lang="ru-RU" sz="1300" b="1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2025 </a:t>
            </a:r>
            <a:r>
              <a:rPr lang="ru-RU" sz="1300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>году: </a:t>
            </a:r>
            <a:r>
              <a:rPr lang="ru-RU" sz="1300" b="1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  <a:t/>
            </a:r>
            <a:br>
              <a:rPr lang="ru-RU" sz="1300" b="1" dirty="0" smtClean="0">
                <a:latin typeface="Lato Light" panose="020B0604020202020204" charset="0"/>
                <a:ea typeface="Lato" panose="020F0502020204030203" pitchFamily="34" charset="0"/>
                <a:cs typeface="Lato Light" panose="020B0604020202020204" charset="0"/>
              </a:rPr>
            </a:br>
            <a:r>
              <a:rPr lang="ru-RU" sz="1200" u="sng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2 аварии </a:t>
            </a:r>
            <a:r>
              <a:rPr lang="ru-RU" sz="12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(1 – при эксплуатации подъемного сооружения; 1 – в энергосистеме Калининградской области);</a:t>
            </a:r>
          </a:p>
          <a:p>
            <a:r>
              <a:rPr lang="ru-RU" sz="1200" u="sng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1 </a:t>
            </a:r>
            <a:r>
              <a:rPr lang="ru-RU" sz="1200" u="sng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групповой несчастный случай </a:t>
            </a:r>
            <a:r>
              <a:rPr lang="ru-RU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со смертельным исходом </a:t>
            </a:r>
            <a:r>
              <a:rPr lang="ru-RU" sz="12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в </a:t>
            </a:r>
            <a:r>
              <a:rPr lang="ru-RU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организациях, эксплуатирующих грузоподъемные сооружения и </a:t>
            </a:r>
            <a:r>
              <a:rPr lang="ru-RU" sz="12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механизмы</a:t>
            </a:r>
            <a:endParaRPr lang="ru-RU" sz="12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8088771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16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РЕЗУЛЬТАТЫ СОВМЕСТНОЙ РАБОТЫ С ПОДНАДЗОРНЫМИ ПРЕДПРИЯТИЯМИ КАЛИНИНГРАДСКОЙ ОБЛАСТИ ЗА 2025 ГОД И 6 МЕСЯЦЕВ 2026 ГОДА</a:t>
            </a:r>
          </a:p>
        </p:txBody>
      </p:sp>
      <p:pic>
        <p:nvPicPr>
          <p:cNvPr id="11268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366000" y="6345238"/>
            <a:ext cx="2311400" cy="365125"/>
          </a:xfrm>
        </p:spPr>
        <p:txBody>
          <a:bodyPr/>
          <a:lstStyle/>
          <a:p>
            <a:pPr>
              <a:defRPr/>
            </a:pPr>
            <a:fld id="{1A9A25A5-F03F-48F4-BD63-6994EE0637C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84" y="1484784"/>
            <a:ext cx="194421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432719" y="1526396"/>
            <a:ext cx="71715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Принято участие в комиссиях по приемке </a:t>
            </a:r>
            <a:r>
              <a:rPr lang="ru-RU" sz="1400" b="1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2298 объектов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 сетей </a:t>
            </a: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газораспределения 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и </a:t>
            </a:r>
            <a:r>
              <a:rPr lang="ru-RU" sz="1400" dirty="0" err="1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газопотребления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 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Общая 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протяженность принятых газораспределительных сетей </a:t>
            </a: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составила </a:t>
            </a:r>
            <a:r>
              <a:rPr lang="ru-RU" sz="1400" b="1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601,9 км</a:t>
            </a:r>
            <a:endParaRPr lang="ru-RU" sz="1400" b="1" dirty="0">
              <a:solidFill>
                <a:srgbClr val="000000"/>
              </a:solidFill>
              <a:latin typeface="Lato Light" pitchFamily="34" charset="0"/>
              <a:cs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324" y="3174322"/>
            <a:ext cx="5959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Осуществлён допуск в эксплуатацию </a:t>
            </a:r>
            <a:r>
              <a:rPr lang="ru-RU" sz="1400" b="1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376 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электрических </a:t>
            </a: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и 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тепловых энергоустановок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44016" y="4632894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Запущено в работу </a:t>
            </a:r>
            <a:r>
              <a:rPr lang="ru-RU" sz="1400" b="1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207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 грузоподъемных </a:t>
            </a: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кранов</a:t>
            </a:r>
            <a:endParaRPr lang="ru-RU" sz="1400" dirty="0">
              <a:solidFill>
                <a:srgbClr val="000000"/>
              </a:solidFill>
              <a:latin typeface="Lato Light" pitchFamily="34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4324" y="5860358"/>
            <a:ext cx="6356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Выданы заключения в отношении </a:t>
            </a:r>
            <a:r>
              <a:rPr lang="ru-RU" sz="1400" b="1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14 </a:t>
            </a:r>
            <a:r>
              <a:rPr lang="ru-RU" sz="1400" b="1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объектов </a:t>
            </a:r>
            <a:r>
              <a:rPr lang="ru-RU" sz="1400" b="1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капитального </a:t>
            </a:r>
            <a:r>
              <a:rPr lang="ru-RU" sz="1400" dirty="0">
                <a:solidFill>
                  <a:srgbClr val="000000"/>
                </a:solidFill>
                <a:latin typeface="Lato Light" pitchFamily="34" charset="0"/>
                <a:cs typeface="Arial" charset="0"/>
              </a:rPr>
              <a:t>строительства федерального уровня контроля</a:t>
            </a:r>
          </a:p>
        </p:txBody>
      </p:sp>
      <p:pic>
        <p:nvPicPr>
          <p:cNvPr id="17" name="Рисунок 16" descr="C:\Users\Остапова\Downloads\34720082858256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47" y="2564904"/>
            <a:ext cx="2708039" cy="1515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Остапова\Downloads\кран 2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287" y="3933056"/>
            <a:ext cx="2274570" cy="1513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20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8016763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800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РЕАЛИЗАЦИЯ ОБЪЕКТОВ СТРОИТЕЛЬСТВА </a:t>
            </a:r>
            <a:r>
              <a:rPr lang="ru-RU" altLang="ru-RU" sz="1800" dirty="0" smtClean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В </a:t>
            </a:r>
            <a:r>
              <a:rPr lang="ru-RU" altLang="ru-RU" sz="1800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КАЛИНИНГРАДСКОЙ </a:t>
            </a:r>
            <a:r>
              <a:rPr lang="ru-RU" altLang="ru-RU" sz="1800" dirty="0" smtClean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rPr>
              <a:t>ОБЛАСТИ</a:t>
            </a:r>
            <a:endParaRPr lang="ru-RU" altLang="ru-RU" sz="1800" dirty="0">
              <a:solidFill>
                <a:schemeClr val="bg1"/>
              </a:solidFill>
              <a:latin typeface="Lato" pitchFamily="34" charset="0"/>
              <a:cs typeface="Tahoma" pitchFamily="34" charset="0"/>
            </a:endParaRPr>
          </a:p>
        </p:txBody>
      </p:sp>
      <p:pic>
        <p:nvPicPr>
          <p:cNvPr id="17412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D92B0-C26F-4E83-A557-B7B5C534E95B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272480" y="2024844"/>
            <a:ext cx="4338481" cy="119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23900" indent="-277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16013" indent="-22225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562100" indent="-2222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08188" indent="-22225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465388" indent="-222250" defTabSz="8921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22588" indent="-222250" defTabSz="8921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379788" indent="-222250" defTabSz="8921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36988" indent="-222250" defTabSz="89217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Освоение месторождения D33 с объектами инфраструктуры, включающие в себя строительство стационарной нефтяной платформы на шельфе Балтийского моря, строительство межпромыслового трубопровода и реконструкцию </a:t>
            </a:r>
            <a:r>
              <a:rPr lang="ru-RU" sz="1200" b="1" dirty="0" err="1">
                <a:latin typeface="Lato" panose="020B0604020202020204" charset="0"/>
                <a:cs typeface="Lato" panose="020B0604020202020204" charset="0"/>
              </a:rPr>
              <a:t>нефтесборочного</a:t>
            </a: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 пункта "Романово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"</a:t>
            </a:r>
            <a:endParaRPr lang="ru-RU" altLang="ru-RU" sz="1200" dirty="0">
              <a:latin typeface="Lato Ligh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5846" y="4293096"/>
            <a:ext cx="45693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Реконструкция II очереди  Кольцевого маршрута в районе Приморской рекреационной зоны  (Северный обход города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Калининграда) </a:t>
            </a: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2 </a:t>
            </a:r>
            <a:r>
              <a:rPr lang="ru-RU" sz="1200" b="1" dirty="0" err="1">
                <a:latin typeface="Lato" panose="020B0604020202020204" charset="0"/>
                <a:cs typeface="Lato" panose="020B0604020202020204" charset="0"/>
              </a:rPr>
              <a:t>подэтап</a:t>
            </a: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строительства</a:t>
            </a:r>
          </a:p>
          <a:p>
            <a:pPr>
              <a:spcBef>
                <a:spcPct val="0"/>
              </a:spcBef>
            </a:pPr>
            <a:endParaRPr lang="ru-RU" altLang="ru-RU" sz="1200" b="1" dirty="0">
              <a:latin typeface="Lato" panose="020B0604020202020204" charset="0"/>
              <a:cs typeface="Lato" panose="020B0604020202020204" charset="0"/>
            </a:endParaRPr>
          </a:p>
          <a:p>
            <a:pPr>
              <a:spcBef>
                <a:spcPct val="0"/>
              </a:spcBef>
            </a:pPr>
            <a:endParaRPr lang="ru-RU" altLang="ru-RU" sz="1200" dirty="0">
              <a:latin typeface="Lato Light" pitchFamily="34" charset="0"/>
            </a:endParaRPr>
          </a:p>
        </p:txBody>
      </p:sp>
      <p:pic>
        <p:nvPicPr>
          <p:cNvPr id="4" name="Picture 2" descr="C:\Users\Остапова\Downloads\вад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846" y="1467336"/>
            <a:ext cx="4569383" cy="257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Остапова\Downloads\Mestorozhdenie-D33-1024x68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74" y="3369743"/>
            <a:ext cx="4310387" cy="28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53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13974" y="366460"/>
            <a:ext cx="8360909" cy="959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altLang="ru-RU" sz="1800" cap="all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Вопросы Газоснабжения КАЛИНИНГРАДСКОЙ ОБЛАСТИ</a:t>
            </a:r>
            <a:endParaRPr lang="ru-RU" altLang="ru-RU" sz="1800" cap="all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2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3974" y="1557658"/>
            <a:ext cx="28954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Подтверждено соответствие требованиям тех. 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регламента объекта «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Газопровод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высокого давления от АГРС </a:t>
            </a:r>
            <a:endParaRPr lang="ru-RU" sz="1500" b="1" dirty="0" smtClean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к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г. Балтийск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», </a:t>
            </a:r>
            <a:endParaRPr lang="ru-RU" sz="1500" dirty="0" smtClean="0">
              <a:latin typeface="Lato Light" panose="020B0604020202020204" charset="0"/>
              <a:cs typeface="Lato Light" panose="020B0604020202020204" charset="0"/>
            </a:endParaRPr>
          </a:p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общая 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протяженность </a:t>
            </a:r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42,4км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.</a:t>
            </a:r>
          </a:p>
        </p:txBody>
      </p:sp>
      <p:pic>
        <p:nvPicPr>
          <p:cNvPr id="4" name="Picture 2" descr="IMG_530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66" y="4260294"/>
            <a:ext cx="2895467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nftKxXElbn5ZnSjZC6fp8TGd4LPPNkXgjmFbTt1cK5HyO49qlWSYeo1Z6bBLtN08F8IeiL-aH1dzbnA4URgF9Yj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387" y="4257092"/>
            <a:ext cx="29670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3345366" y="1525141"/>
            <a:ext cx="287133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Подтверждено соответствие требованиям тех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. </a:t>
            </a:r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регламента объекта «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Распределительные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газопроводы, газопроводы вводы к жилым домам                        в г. Балтийске Калининградской области </a:t>
            </a:r>
            <a:endParaRPr lang="ru-RU" sz="1500" b="1" dirty="0" smtClean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2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этап</a:t>
            </a:r>
            <a:r>
              <a:rPr lang="ru-RU" sz="1500" b="1" dirty="0" smtClean="0">
                <a:latin typeface="Lato Light" panose="020B0604020202020204" charset="0"/>
                <a:cs typeface="Lato Light" panose="020B0604020202020204" charset="0"/>
              </a:rPr>
              <a:t>»</a:t>
            </a:r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, </a:t>
            </a:r>
          </a:p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общая 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протяженность </a:t>
            </a:r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8,4км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78630" y="1557658"/>
            <a:ext cx="2944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Подтверждено соответствие,  выданы 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временные разрешения на допуск </a:t>
            </a:r>
            <a:endParaRPr lang="ru-RU" sz="1500" dirty="0" smtClean="0">
              <a:latin typeface="Lato Light" panose="020B0604020202020204" charset="0"/>
              <a:cs typeface="Lato Light" panose="020B0604020202020204" charset="0"/>
            </a:endParaRPr>
          </a:p>
          <a:p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в </a:t>
            </a:r>
            <a:r>
              <a:rPr lang="ru-RU" sz="1500" dirty="0">
                <a:latin typeface="Lato Light" panose="020B0604020202020204" charset="0"/>
                <a:cs typeface="Lato Light" panose="020B0604020202020204" charset="0"/>
              </a:rPr>
              <a:t>эксплуатацию объектов теплоснабжения для проведения пуско-наладочных </a:t>
            </a:r>
            <a:r>
              <a:rPr lang="ru-RU" sz="1500" dirty="0" smtClean="0">
                <a:latin typeface="Lato Light" panose="020B0604020202020204" charset="0"/>
                <a:cs typeface="Lato Light" panose="020B0604020202020204" charset="0"/>
              </a:rPr>
              <a:t>работ: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газовые котельные </a:t>
            </a: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с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тепловыми сетями </a:t>
            </a:r>
            <a:endParaRPr lang="ru-RU" sz="1500" b="1" dirty="0" smtClean="0">
              <a:latin typeface="Lato" panose="020B0604020202020204" charset="0"/>
              <a:cs typeface="Lato" panose="020B0604020202020204" charset="0"/>
            </a:endParaRP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по 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улицам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Д. Донского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, </a:t>
            </a:r>
            <a:r>
              <a:rPr lang="ru-RU" sz="1500" b="1" dirty="0" err="1">
                <a:latin typeface="Lato" panose="020B0604020202020204" charset="0"/>
                <a:cs typeface="Lato" panose="020B0604020202020204" charset="0"/>
              </a:rPr>
              <a:t>Синявина</a:t>
            </a:r>
            <a:r>
              <a:rPr lang="ru-RU" sz="1500" b="1" dirty="0">
                <a:latin typeface="Lato" panose="020B0604020202020204" charset="0"/>
                <a:cs typeface="Lato" panose="020B0604020202020204" charset="0"/>
              </a:rPr>
              <a:t>, </a:t>
            </a:r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А. Серебровского в г. Балтийске</a:t>
            </a:r>
          </a:p>
          <a:p>
            <a:r>
              <a:rPr lang="ru-RU" sz="1500" b="1" dirty="0" smtClean="0">
                <a:latin typeface="Lato" panose="020B0604020202020204" charset="0"/>
                <a:cs typeface="Lato" panose="020B0604020202020204" charset="0"/>
              </a:rPr>
              <a:t> </a:t>
            </a:r>
            <a:endParaRPr lang="ru-RU" sz="1500" b="1" dirty="0">
              <a:latin typeface="Lato" panose="020B0604020202020204" charset="0"/>
              <a:cs typeface="Lato" panose="020B0604020202020204" charset="0"/>
            </a:endParaRPr>
          </a:p>
        </p:txBody>
      </p:sp>
      <p:pic>
        <p:nvPicPr>
          <p:cNvPr id="17" name="Рисунок 16" descr="C:\Users\Остапова\Downloads\балтийск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3703" r="10510" b="7176"/>
          <a:stretch/>
        </p:blipFill>
        <p:spPr bwMode="auto">
          <a:xfrm>
            <a:off x="213974" y="4257092"/>
            <a:ext cx="3010834" cy="22288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1708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D75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ctrTitle"/>
          </p:nvPr>
        </p:nvSpPr>
        <p:spPr>
          <a:xfrm>
            <a:off x="1169988" y="3500438"/>
            <a:ext cx="7566025" cy="960437"/>
          </a:xfrm>
        </p:spPr>
        <p:txBody>
          <a:bodyPr/>
          <a:lstStyle/>
          <a:p>
            <a:pPr eaLnBrk="1" hangingPunct="1"/>
            <a:r>
              <a:rPr lang="ru-RU" altLang="ru-RU" sz="24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СПАСИБО ЗА ВНИМАНИЕ</a:t>
            </a:r>
          </a:p>
        </p:txBody>
      </p:sp>
      <p:sp>
        <p:nvSpPr>
          <p:cNvPr id="337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0DEEF5E-42AA-48DF-9EF7-FCA55FE73040}" type="slidenum">
              <a:rPr lang="ru-RU" altLang="ru-RU" sz="1200" smtClean="0">
                <a:solidFill>
                  <a:srgbClr val="898989"/>
                </a:solidFill>
              </a:rPr>
              <a:pPr/>
              <a:t>15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3796" name="Picture 2" descr="C:\Users\Илья\Desktop\Герб цветно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1550988"/>
            <a:ext cx="1768475" cy="183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64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3" y="368660"/>
            <a:ext cx="8395683" cy="959882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СЕВЕРО-ЗАПАДНОЕ УПРАВЛЕНИЕ РОСТЕХНАДЗОРА</a:t>
            </a:r>
          </a:p>
        </p:txBody>
      </p:sp>
      <p:pic>
        <p:nvPicPr>
          <p:cNvPr id="8" name="E6E576CD-48AD-4761-8E39-55BD64EBFD47" descr="E6E576CD-48AD-4761-8E39-55BD64EBFD4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5" t="19069" r="41589" b="15330"/>
          <a:stretch/>
        </p:blipFill>
        <p:spPr bwMode="auto">
          <a:xfrm>
            <a:off x="4130833" y="1484240"/>
            <a:ext cx="4759039" cy="502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0157" y="1484240"/>
            <a:ext cx="337067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Управление является </a:t>
            </a:r>
            <a:r>
              <a:rPr lang="ru-RU" sz="1600" b="1" u="sng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территориальным органом межрегионального уровня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осуществляющим функции Ростехнадзора на территории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:</a:t>
            </a:r>
          </a:p>
          <a:p>
            <a:pPr>
              <a:spcBef>
                <a:spcPts val="1200"/>
              </a:spcBef>
            </a:pP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Республики Карелия, </a:t>
            </a:r>
            <a:endParaRPr lang="ru-RU" sz="1600" b="1" dirty="0" smtClean="0">
              <a:solidFill>
                <a:srgbClr val="0D75B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Архангельской области, </a:t>
            </a:r>
          </a:p>
          <a:p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Вологодской области, </a:t>
            </a:r>
          </a:p>
          <a:p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Калининградской области,                              - Ленинградской области, </a:t>
            </a:r>
          </a:p>
          <a:p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Мурманской области, </a:t>
            </a:r>
          </a:p>
          <a:p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Новгородской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области, </a:t>
            </a:r>
          </a:p>
          <a:p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Псковской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области, </a:t>
            </a:r>
          </a:p>
          <a:p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города 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Санкт-Петербурга, </a:t>
            </a:r>
            <a:endParaRPr lang="ru-RU" sz="1600" b="1" dirty="0" smtClean="0">
              <a:solidFill>
                <a:srgbClr val="0D75B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на острове 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Колгуев (Ненецкий автономный округ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b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шельфе 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морей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Арктической </a:t>
            </a:r>
            <a:r>
              <a:rPr lang="ru-RU" sz="1600" b="1" dirty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зоны </a:t>
            </a:r>
            <a:r>
              <a:rPr lang="ru-RU" sz="1600" b="1" dirty="0" smtClean="0">
                <a:solidFill>
                  <a:srgbClr val="0D75B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Российской Федерации.</a:t>
            </a:r>
            <a:endParaRPr lang="ru-RU" sz="1600" b="1" dirty="0">
              <a:solidFill>
                <a:srgbClr val="0D75BA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4" y="368660"/>
            <a:ext cx="8454189" cy="959882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НАПРАВЛЕНИЯ КОНТРОЛЬНО-НАДЗОРНОЙ ДЕЯТЕЛЬНОСТИ</a:t>
            </a:r>
          </a:p>
        </p:txBody>
      </p:sp>
      <p:pic>
        <p:nvPicPr>
          <p:cNvPr id="3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9785" y="1419841"/>
            <a:ext cx="839568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надзор в области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промышленной безопасности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  <a:endParaRPr lang="ru-RU" sz="1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горный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надзор;</a:t>
            </a: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государственный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строительный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надзор;</a:t>
            </a: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энергетический надзор в сфере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электроэнергетики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энергетический 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надзор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сфере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теплоснабжения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надзор в области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безопасности гидротехнических сооружений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государственный надзор за деятельностью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саморегулируемых организаций </a:t>
            </a:r>
            <a:r>
              <a:rPr lang="ru-RU" sz="13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         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в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области инженерных изысканий, архитектурно-строительного проектирования, строительства, реконструкции, капитального ремонта, сноса объектов капитального строительства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indent="-342900">
              <a:spcAft>
                <a:spcPts val="600"/>
              </a:spcAft>
              <a:buFontTx/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контроль (надзор) за деятельностью саморегулируемых организаций в области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энергетического обследования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  <a:endParaRPr lang="ru-RU" sz="1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800"/>
              </a:spcAft>
              <a:buFontTx/>
              <a:buAutoNum type="arabicPeriod"/>
            </a:pP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государственный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лицензионный контроль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(надзор) за деятельностью, связанной 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        </a:t>
            </a:r>
            <a:r>
              <a:rPr lang="ru-RU" sz="13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с 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обращением взрывчатых материалов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</a:p>
          <a:p>
            <a:pPr marL="342900" indent="-342900">
              <a:spcAft>
                <a:spcPts val="800"/>
              </a:spcAft>
              <a:buFontTx/>
              <a:buAutoNum type="arabicPeriod"/>
            </a:pP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государственный лицензионный контроль (надзор) за деятельностью 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по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проведению экспертизы промышленной безопасности; </a:t>
            </a:r>
            <a:endParaRPr lang="ru-RU" sz="13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800"/>
              </a:spcAft>
              <a:buFontTx/>
              <a:buAutoNum type="arabicPeriod"/>
            </a:pP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государственный лицензионный контроль (надзор) за </a:t>
            </a:r>
            <a:r>
              <a:rPr lang="ru-RU" sz="13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производством маркшейдерских работ</a:t>
            </a:r>
            <a:r>
              <a:rPr lang="ru-RU" sz="13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;</a:t>
            </a:r>
            <a:endParaRPr lang="ru-RU" sz="13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spcAft>
                <a:spcPts val="600"/>
              </a:spcAft>
              <a:buAutoNum type="arabicPeriod"/>
            </a:pP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Федеральный </a:t>
            </a:r>
            <a:r>
              <a:rPr lang="ru-RU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государственный контроль (надзор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в области </a:t>
            </a:r>
            <a:r>
              <a:rPr lang="ru-RU" sz="13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использования и содержания лифтов</a:t>
            </a:r>
            <a:r>
              <a:rPr lang="ru-RU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подъемных платформ для инвалидов, пассажирских конвейеров (движущихся пешеходных дорожек), эскалаторов, за исключением эскалаторов в метрополитенах.</a:t>
            </a:r>
            <a:endParaRPr lang="ru-RU" sz="13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5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4" y="368660"/>
            <a:ext cx="8424936" cy="959882"/>
          </a:xfrm>
        </p:spPr>
        <p:txBody>
          <a:bodyPr>
            <a:normAutofit/>
          </a:bodyPr>
          <a:lstStyle/>
          <a:p>
            <a:pPr algn="l"/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ОБЪЕКТЫ НАДЗОРА НА ТЕРРИТОРИИ </a:t>
            </a:r>
            <a:r>
              <a:rPr lang="ru-RU" sz="18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КАЛИНИНГРАДСКОЙ </a:t>
            </a:r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ОБЛАСТИ</a:t>
            </a:r>
          </a:p>
        </p:txBody>
      </p:sp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113023"/>
              </p:ext>
            </p:extLst>
          </p:nvPr>
        </p:nvGraphicFramePr>
        <p:xfrm>
          <a:off x="974558" y="1844824"/>
          <a:ext cx="8354308" cy="4370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974" y="368660"/>
            <a:ext cx="8424936" cy="959882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КРУПНЫЕ ПОДНАДЗОРНЫЕ ОБЪЕКТЫ НА ТЕРРИТОРИИ КАЛИНИНГРАДСКОЙ </a:t>
            </a:r>
            <a:r>
              <a:rPr lang="ru-RU" sz="1800" dirty="0">
                <a:solidFill>
                  <a:schemeClr val="bg1"/>
                </a:solidFill>
                <a:latin typeface="Lato" panose="020F0502020204030203" pitchFamily="34" charset="0"/>
                <a:cs typeface="Lato" panose="020F0502020204030203" pitchFamily="34" charset="0"/>
              </a:rPr>
              <a:t>ОБЛАСТИ</a:t>
            </a:r>
          </a:p>
        </p:txBody>
      </p:sp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5908836"/>
              </p:ext>
            </p:extLst>
          </p:nvPr>
        </p:nvGraphicFramePr>
        <p:xfrm>
          <a:off x="568823" y="1448780"/>
          <a:ext cx="8768354" cy="4889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3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3465" y="460526"/>
            <a:ext cx="550802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avatars.mds.yandex.net/i?id=f2c92b8785a629373f1ced0a44687ba16fbccdeb-5177926-images-thumbs&amp;n=1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6" t="10683" r="6577" b="16712"/>
          <a:stretch/>
        </p:blipFill>
        <p:spPr bwMode="auto">
          <a:xfrm>
            <a:off x="5904000" y="2628053"/>
            <a:ext cx="3135086" cy="99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6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566025" cy="960438"/>
          </a:xfrm>
        </p:spPr>
        <p:txBody>
          <a:bodyPr/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cs typeface="Tahoma" pitchFamily="34" charset="0"/>
              </a:rPr>
              <a:t>НАДЗОРНАЯ ДЕЯТЕЛЬНОСТЬ НА ПОДНАДЗОРНЫХ ОБЪЕКТАХ КАЛИНИНГРАДСКИХ ОТДЕЛОВ УПРАВЛЕНИЯ</a:t>
            </a:r>
          </a:p>
        </p:txBody>
      </p:sp>
      <p:sp>
        <p:nvSpPr>
          <p:cNvPr id="3076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95894BF0-35B9-49F2-A23C-CE91FEB0F4C8}" type="slidenum">
              <a:rPr lang="ru-RU" altLang="ru-RU" sz="1200" smtClean="0">
                <a:solidFill>
                  <a:srgbClr val="898989"/>
                </a:solidFill>
              </a:rPr>
              <a:pPr/>
              <a:t>6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pic>
        <p:nvPicPr>
          <p:cNvPr id="307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257769"/>
              </p:ext>
            </p:extLst>
          </p:nvPr>
        </p:nvGraphicFramePr>
        <p:xfrm>
          <a:off x="554225" y="1592796"/>
          <a:ext cx="9007288" cy="3530757"/>
        </p:xfrm>
        <a:graphic>
          <a:graphicData uri="http://schemas.openxmlformats.org/drawingml/2006/table">
            <a:tbl>
              <a:tblPr/>
              <a:tblGrid>
                <a:gridCol w="1418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87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308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3086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3086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3086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30869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30869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630868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630869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  <a:gridCol w="630868">
                  <a:extLst>
                    <a:ext uri="{9D8B030D-6E8A-4147-A177-3AD203B41FA5}">
                      <a16:colId xmlns="" xmlns:a16="http://schemas.microsoft.com/office/drawing/2014/main" val="20016"/>
                    </a:ext>
                  </a:extLst>
                </a:gridCol>
                <a:gridCol w="630868"/>
                <a:gridCol w="630868"/>
              </a:tblGrid>
              <a:tr h="953884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Объекты/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проверки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Промышленная безопасность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Энергобезопасность</a:t>
                      </a: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Lato" panose="020F0502020204030203" pitchFamily="34" charset="0"/>
                        <a:cs typeface="Tahoma" panose="020B0604030504040204" pitchFamily="34" charset="0"/>
                      </a:endParaRP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Теплоснабжение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Безопасность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ГТС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Строительный надзор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Горный надзор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Lato" panose="020F0502020204030203" pitchFamily="34" charset="0"/>
                        <a:cs typeface="Tahoma" panose="020B0604030504040204" pitchFamily="34" charset="0"/>
                      </a:endParaRP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D75B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83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2025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6 мес.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Lato" panose="020F0502020204030203" pitchFamily="34" charset="0"/>
                          <a:cs typeface="Tahoma" panose="020B0604030504040204" pitchFamily="34" charset="0"/>
                        </a:rPr>
                        <a:t>2026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61C3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45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Проведено плановых проверок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5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5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54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Внеплановых </a:t>
                      </a:r>
                    </a:p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проверок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7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1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10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1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23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12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0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850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ato Light" panose="020F0402020204030203" pitchFamily="34" charset="0"/>
                          <a:cs typeface="Tahoma" panose="020B0604030504040204" pitchFamily="34" charset="0"/>
                        </a:rPr>
                        <a:t>Постоянный государственный надзор</a:t>
                      </a:r>
                    </a:p>
                  </a:txBody>
                  <a:tcPr marL="9445" marR="9445" marT="8716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3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8</a:t>
                      </a:r>
                      <a:endParaRPr kumimoji="0" 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ato Light" panose="020F0402020204030203" pitchFamily="34" charset="0"/>
                        <a:ea typeface="+mn-ea"/>
                        <a:cs typeface="Tahoma" panose="020B0604030504040204" pitchFamily="34" charset="0"/>
                      </a:endParaRP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000" b="0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892175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892175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ato Light" panose="020F0402020204030203" pitchFamily="34" charset="0"/>
                          <a:ea typeface="+mn-ea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10319" marR="10319" marT="9523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97" name="TextBox 24"/>
          <p:cNvSpPr txBox="1">
            <a:spLocks noChangeArrowheads="1"/>
          </p:cNvSpPr>
          <p:nvPr/>
        </p:nvSpPr>
        <p:spPr bwMode="auto">
          <a:xfrm>
            <a:off x="866775" y="6046788"/>
            <a:ext cx="8548688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buFont typeface="Arial" pitchFamily="34" charset="0"/>
              <a:buNone/>
            </a:pPr>
            <a:endParaRPr lang="ru-RU" altLang="ru-RU" sz="900" i="1" dirty="0">
              <a:latin typeface="Lato Light"/>
              <a:ea typeface="Lato"/>
              <a:cs typeface="Lato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3191" y="5453202"/>
            <a:ext cx="8219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atin typeface="Lato Light" pitchFamily="34" charset="0"/>
              <a:cs typeface="Lato Light" pitchFamily="34" charset="0"/>
            </a:endParaRPr>
          </a:p>
          <a:p>
            <a:r>
              <a:rPr lang="ru-RU" sz="1200" dirty="0" smtClean="0">
                <a:latin typeface="Lato" panose="020B0604020202020204" charset="0"/>
                <a:cs typeface="Lato" panose="020B0604020202020204" charset="0"/>
              </a:rPr>
              <a:t>Всего мероприятий по контролю за 6 месяцев 2025 –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58                       </a:t>
            </a:r>
            <a:r>
              <a:rPr lang="ru-RU" sz="1200" dirty="0" smtClean="0">
                <a:latin typeface="Lato" panose="020B0604020202020204" charset="0"/>
                <a:cs typeface="Lato" panose="020B0604020202020204" charset="0"/>
              </a:rPr>
              <a:t>Проф. визиты за 6 месяцев 2025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– 5</a:t>
            </a:r>
          </a:p>
          <a:p>
            <a:r>
              <a:rPr lang="ru-RU" sz="1200" dirty="0">
                <a:latin typeface="Lato" panose="020B0604020202020204" charset="0"/>
                <a:cs typeface="Lato" panose="020B0604020202020204" charset="0"/>
              </a:rPr>
              <a:t> </a:t>
            </a:r>
            <a:r>
              <a:rPr lang="ru-RU" sz="1200" dirty="0" smtClean="0">
                <a:latin typeface="Lato" panose="020B0604020202020204" charset="0"/>
                <a:cs typeface="Lato" panose="020B0604020202020204" charset="0"/>
              </a:rPr>
              <a:t>                                                      за 6 месяцев 2025 </a:t>
            </a:r>
            <a:r>
              <a:rPr lang="ru-RU" sz="1200" dirty="0">
                <a:latin typeface="Lato" panose="020B0604020202020204" charset="0"/>
                <a:cs typeface="Lato" panose="020B0604020202020204" charset="0"/>
              </a:rPr>
              <a:t>–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41                                               </a:t>
            </a:r>
            <a:r>
              <a:rPr lang="ru-RU" sz="1200" dirty="0" smtClean="0">
                <a:latin typeface="Lato" panose="020B0604020202020204" charset="0"/>
                <a:cs typeface="Lato" panose="020B0604020202020204" charset="0"/>
              </a:rPr>
              <a:t>за 6 месяцев 2026 </a:t>
            </a:r>
            <a:r>
              <a:rPr lang="ru-RU" sz="1200" b="1" dirty="0">
                <a:latin typeface="Lato" panose="020B0604020202020204" charset="0"/>
                <a:cs typeface="Lato" panose="020B0604020202020204" charset="0"/>
              </a:rPr>
              <a:t>– </a:t>
            </a:r>
            <a:r>
              <a:rPr lang="ru-RU" sz="1200" b="1" dirty="0" smtClean="0">
                <a:latin typeface="Lato" panose="020B0604020202020204" charset="0"/>
                <a:cs typeface="Lato" panose="020B0604020202020204" charset="0"/>
              </a:rPr>
              <a:t>44</a:t>
            </a:r>
            <a:endParaRPr lang="ru-RU" sz="1200" dirty="0">
              <a:latin typeface="Lato" panose="020B0604020202020204" charset="0"/>
              <a:cs typeface="Lato" panose="020B060402020202020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026084" y="705515"/>
            <a:ext cx="8643035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28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Заголовок 1"/>
          <p:cNvSpPr>
            <a:spLocks noGrp="1"/>
          </p:cNvSpPr>
          <p:nvPr>
            <p:ph type="ctrTitle"/>
          </p:nvPr>
        </p:nvSpPr>
        <p:spPr>
          <a:xfrm>
            <a:off x="428625" y="368300"/>
            <a:ext cx="7883525" cy="960438"/>
          </a:xfrm>
        </p:spPr>
        <p:txBody>
          <a:bodyPr>
            <a:normAutofit/>
          </a:bodyPr>
          <a:lstStyle/>
          <a:p>
            <a:pPr algn="l"/>
            <a:r>
              <a:rPr lang="ru-RU" altLang="ru-RU" sz="1900" dirty="0">
                <a:solidFill>
                  <a:schemeClr val="bg1"/>
                </a:solidFill>
                <a:latin typeface="Lato"/>
                <a:cs typeface="Tahoma" pitchFamily="34" charset="0"/>
              </a:rPr>
              <a:t>НАДЗОРНАЯ ДЕЯТЕЛЬНОСТЬ НА ПОДНАДЗОРНЫХ ОБЪЕКТАХ КАЛИНИНГРАДСКИХ ОТДЕЛОВ УПРАВЛЕНИЯ</a:t>
            </a:r>
            <a:endParaRPr lang="ru-RU" altLang="ru-RU" sz="1900" dirty="0" smtClean="0">
              <a:solidFill>
                <a:schemeClr val="bg1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13316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93"/>
          <p:cNvSpPr txBox="1">
            <a:spLocks noChangeArrowheads="1"/>
          </p:cNvSpPr>
          <p:nvPr/>
        </p:nvSpPr>
        <p:spPr bwMode="auto">
          <a:xfrm>
            <a:off x="546100" y="1639888"/>
            <a:ext cx="1808163" cy="276225"/>
          </a:xfrm>
          <a:prstGeom prst="rect">
            <a:avLst/>
          </a:prstGeom>
          <a:solidFill>
            <a:srgbClr val="3498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altLang="ru-RU" sz="1200" dirty="0" smtClean="0">
                <a:solidFill>
                  <a:schemeClr val="bg1"/>
                </a:solidFill>
                <a:latin typeface="Lato"/>
              </a:rPr>
              <a:t>6 месяцев 2025 </a:t>
            </a:r>
            <a:r>
              <a:rPr lang="ru-RU" altLang="ru-RU" sz="1200" dirty="0">
                <a:solidFill>
                  <a:schemeClr val="bg1"/>
                </a:solidFill>
                <a:latin typeface="Lato"/>
              </a:rPr>
              <a:t>года</a:t>
            </a:r>
            <a:endParaRPr lang="ru-RU" altLang="ru-RU" sz="1200" b="1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13318" name="TextBox 95"/>
          <p:cNvSpPr txBox="1">
            <a:spLocks noChangeArrowheads="1"/>
          </p:cNvSpPr>
          <p:nvPr/>
        </p:nvSpPr>
        <p:spPr bwMode="auto">
          <a:xfrm>
            <a:off x="546100" y="1989138"/>
            <a:ext cx="1808163" cy="276225"/>
          </a:xfrm>
          <a:prstGeom prst="rect">
            <a:avLst/>
          </a:prstGeom>
          <a:solidFill>
            <a:srgbClr val="D61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/>
            <a:r>
              <a:rPr lang="ru-RU" altLang="ru-RU" sz="1200" dirty="0" smtClean="0">
                <a:solidFill>
                  <a:schemeClr val="bg1"/>
                </a:solidFill>
                <a:latin typeface="Lato"/>
              </a:rPr>
              <a:t>6 месяцев 2026 года</a:t>
            </a:r>
            <a:endParaRPr lang="ru-RU" altLang="ru-RU" sz="1200" b="1" dirty="0">
              <a:solidFill>
                <a:schemeClr val="bg1"/>
              </a:solidFill>
              <a:latin typeface="Lato"/>
            </a:endParaRPr>
          </a:p>
        </p:txBody>
      </p:sp>
      <p:pic>
        <p:nvPicPr>
          <p:cNvPr id="13319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712" y="4485618"/>
            <a:ext cx="420344" cy="693669"/>
          </a:xfrm>
          <a:prstGeom prst="rect">
            <a:avLst/>
          </a:prstGeom>
          <a:solidFill>
            <a:srgbClr val="3498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11" y="4152133"/>
            <a:ext cx="504825" cy="10271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TextBox 41"/>
          <p:cNvSpPr txBox="1">
            <a:spLocks noChangeArrowheads="1"/>
          </p:cNvSpPr>
          <p:nvPr/>
        </p:nvSpPr>
        <p:spPr bwMode="auto">
          <a:xfrm>
            <a:off x="1337456" y="5196584"/>
            <a:ext cx="1412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Количество </a:t>
            </a:r>
          </a:p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проверок</a:t>
            </a:r>
          </a:p>
        </p:txBody>
      </p:sp>
      <p:pic>
        <p:nvPicPr>
          <p:cNvPr id="13322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799" y="2800922"/>
            <a:ext cx="503237" cy="237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36" y="3219295"/>
            <a:ext cx="504825" cy="195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4" name="TextBox 44"/>
          <p:cNvSpPr txBox="1">
            <a:spLocks noChangeArrowheads="1"/>
          </p:cNvSpPr>
          <p:nvPr/>
        </p:nvSpPr>
        <p:spPr bwMode="auto">
          <a:xfrm>
            <a:off x="3060699" y="5186293"/>
            <a:ext cx="1050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Количество </a:t>
            </a:r>
          </a:p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нарушений</a:t>
            </a:r>
          </a:p>
        </p:txBody>
      </p:sp>
      <p:pic>
        <p:nvPicPr>
          <p:cNvPr id="13325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24" y="4303640"/>
            <a:ext cx="461962" cy="88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536" y="3911892"/>
            <a:ext cx="446088" cy="1262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7" name="TextBox 48"/>
          <p:cNvSpPr txBox="1">
            <a:spLocks noChangeArrowheads="1"/>
          </p:cNvSpPr>
          <p:nvPr/>
        </p:nvSpPr>
        <p:spPr bwMode="auto">
          <a:xfrm>
            <a:off x="4594452" y="5184048"/>
            <a:ext cx="1050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Количество </a:t>
            </a:r>
          </a:p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наказаний</a:t>
            </a:r>
          </a:p>
        </p:txBody>
      </p:sp>
      <p:sp>
        <p:nvSpPr>
          <p:cNvPr id="13328" name="TextBox 51"/>
          <p:cNvSpPr txBox="1">
            <a:spLocks noChangeArrowheads="1"/>
          </p:cNvSpPr>
          <p:nvPr/>
        </p:nvSpPr>
        <p:spPr bwMode="auto">
          <a:xfrm>
            <a:off x="5714561" y="5190398"/>
            <a:ext cx="15684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Сумма наложенных</a:t>
            </a:r>
          </a:p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штрафов руб.</a:t>
            </a:r>
          </a:p>
        </p:txBody>
      </p:sp>
      <p:grpSp>
        <p:nvGrpSpPr>
          <p:cNvPr id="13329" name="Группа 18"/>
          <p:cNvGrpSpPr>
            <a:grpSpLocks/>
          </p:cNvGrpSpPr>
          <p:nvPr/>
        </p:nvGrpSpPr>
        <p:grpSpPr bwMode="auto">
          <a:xfrm>
            <a:off x="1425581" y="3567116"/>
            <a:ext cx="471488" cy="674688"/>
            <a:chOff x="1403721" y="2286000"/>
            <a:chExt cx="470996" cy="674948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V="1">
              <a:off x="1403721" y="2594092"/>
              <a:ext cx="32351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Овал 56"/>
            <p:cNvSpPr/>
            <p:nvPr/>
          </p:nvSpPr>
          <p:spPr>
            <a:xfrm>
              <a:off x="1638427" y="2781491"/>
              <a:ext cx="179200" cy="1794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58" name="Прямая соединительная линия 57"/>
            <p:cNvCxnSpPr/>
            <p:nvPr/>
          </p:nvCxnSpPr>
          <p:spPr>
            <a:xfrm>
              <a:off x="1727234" y="2600446"/>
              <a:ext cx="0" cy="2699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20" name="TextBox 61"/>
            <p:cNvSpPr txBox="1">
              <a:spLocks noChangeArrowheads="1"/>
            </p:cNvSpPr>
            <p:nvPr/>
          </p:nvSpPr>
          <p:spPr bwMode="auto">
            <a:xfrm>
              <a:off x="1689986" y="2286000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grpSp>
        <p:nvGrpSpPr>
          <p:cNvPr id="13330" name="Группа 19"/>
          <p:cNvGrpSpPr>
            <a:grpSpLocks/>
          </p:cNvGrpSpPr>
          <p:nvPr/>
        </p:nvGrpSpPr>
        <p:grpSpPr bwMode="auto">
          <a:xfrm>
            <a:off x="1897069" y="3911892"/>
            <a:ext cx="723900" cy="669925"/>
            <a:chOff x="755576" y="3516458"/>
            <a:chExt cx="724407" cy="670682"/>
          </a:xfrm>
        </p:grpSpPr>
        <p:grpSp>
          <p:nvGrpSpPr>
            <p:cNvPr id="13412" name="Группа 50"/>
            <p:cNvGrpSpPr>
              <a:grpSpLocks/>
            </p:cNvGrpSpPr>
            <p:nvPr/>
          </p:nvGrpSpPr>
          <p:grpSpPr bwMode="auto">
            <a:xfrm>
              <a:off x="1061572" y="3827100"/>
              <a:ext cx="180020" cy="360040"/>
              <a:chOff x="1790111" y="2753308"/>
              <a:chExt cx="180020" cy="360040"/>
            </a:xfrm>
          </p:grpSpPr>
          <p:sp>
            <p:nvSpPr>
              <p:cNvPr id="54" name="Овал 53"/>
              <p:cNvSpPr/>
              <p:nvPr/>
            </p:nvSpPr>
            <p:spPr>
              <a:xfrm>
                <a:off x="1790716" y="2933757"/>
                <a:ext cx="179514" cy="1795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1881268" y="2752578"/>
                <a:ext cx="0" cy="27018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2" name="Прямая соединительная линия 51"/>
            <p:cNvCxnSpPr/>
            <p:nvPr/>
          </p:nvCxnSpPr>
          <p:spPr>
            <a:xfrm flipV="1">
              <a:off x="1155906" y="3834317"/>
              <a:ext cx="32407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14" name="TextBox 69"/>
            <p:cNvSpPr txBox="1">
              <a:spLocks noChangeArrowheads="1"/>
            </p:cNvSpPr>
            <p:nvPr/>
          </p:nvSpPr>
          <p:spPr bwMode="auto">
            <a:xfrm>
              <a:off x="755576" y="3516458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grpSp>
        <p:nvGrpSpPr>
          <p:cNvPr id="13331" name="Группа 20"/>
          <p:cNvGrpSpPr>
            <a:grpSpLocks/>
          </p:cNvGrpSpPr>
          <p:nvPr/>
        </p:nvGrpSpPr>
        <p:grpSpPr bwMode="auto">
          <a:xfrm>
            <a:off x="3804313" y="2014345"/>
            <a:ext cx="625475" cy="890336"/>
            <a:chOff x="989863" y="3076670"/>
            <a:chExt cx="625371" cy="1064616"/>
          </a:xfrm>
        </p:grpSpPr>
        <p:grpSp>
          <p:nvGrpSpPr>
            <p:cNvPr id="13407" name="Группа 45"/>
            <p:cNvGrpSpPr>
              <a:grpSpLocks/>
            </p:cNvGrpSpPr>
            <p:nvPr/>
          </p:nvGrpSpPr>
          <p:grpSpPr bwMode="auto">
            <a:xfrm>
              <a:off x="1021997" y="3719482"/>
              <a:ext cx="180020" cy="421804"/>
              <a:chOff x="1750536" y="2645690"/>
              <a:chExt cx="180020" cy="421804"/>
            </a:xfrm>
          </p:grpSpPr>
          <p:sp>
            <p:nvSpPr>
              <p:cNvPr id="49" name="Овал 48"/>
              <p:cNvSpPr/>
              <p:nvPr/>
            </p:nvSpPr>
            <p:spPr>
              <a:xfrm>
                <a:off x="1751070" y="2887161"/>
                <a:ext cx="179357" cy="1803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1849479" y="2646083"/>
                <a:ext cx="0" cy="26955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1114590" y="3733163"/>
              <a:ext cx="32379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09" name="TextBox 74"/>
            <p:cNvSpPr txBox="1">
              <a:spLocks noChangeArrowheads="1"/>
            </p:cNvSpPr>
            <p:nvPr/>
          </p:nvSpPr>
          <p:spPr bwMode="auto">
            <a:xfrm>
              <a:off x="989863" y="3076670"/>
              <a:ext cx="625371" cy="6256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charset="-52"/>
                </a:rPr>
                <a:t>  3639</a:t>
              </a:r>
              <a:endParaRPr lang="ru-RU" altLang="ru-RU" sz="1400" dirty="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13332" name="TextBox 83"/>
          <p:cNvSpPr txBox="1">
            <a:spLocks noChangeArrowheads="1"/>
          </p:cNvSpPr>
          <p:nvPr/>
        </p:nvSpPr>
        <p:spPr bwMode="auto">
          <a:xfrm>
            <a:off x="2889898" y="2578835"/>
            <a:ext cx="6142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defTabSz="914400" eaLnBrk="1" hangingPunct="1"/>
            <a:r>
              <a:rPr lang="ru-RU" altLang="ru-RU" sz="1400" dirty="0" smtClean="0">
                <a:solidFill>
                  <a:srgbClr val="0068AB"/>
                </a:solidFill>
                <a:latin typeface="a_PlakatTitul" charset="-52"/>
              </a:rPr>
              <a:t>2879</a:t>
            </a:r>
            <a:endParaRPr lang="ru-RU" altLang="ru-RU" sz="1400" dirty="0">
              <a:solidFill>
                <a:srgbClr val="0068AB"/>
              </a:solidFill>
              <a:latin typeface="a_PlakatTitul" charset="-52"/>
            </a:endParaRPr>
          </a:p>
        </p:txBody>
      </p:sp>
      <p:grpSp>
        <p:nvGrpSpPr>
          <p:cNvPr id="13333" name="Группа 23"/>
          <p:cNvGrpSpPr>
            <a:grpSpLocks/>
          </p:cNvGrpSpPr>
          <p:nvPr/>
        </p:nvGrpSpPr>
        <p:grpSpPr bwMode="auto">
          <a:xfrm>
            <a:off x="4439163" y="3346210"/>
            <a:ext cx="488950" cy="674687"/>
            <a:chOff x="1328253" y="2286000"/>
            <a:chExt cx="489478" cy="674948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1402946" y="2600447"/>
              <a:ext cx="324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Овал 37"/>
            <p:cNvSpPr/>
            <p:nvPr/>
          </p:nvSpPr>
          <p:spPr>
            <a:xfrm>
              <a:off x="1638149" y="2781492"/>
              <a:ext cx="179582" cy="1794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>
              <a:off x="1727145" y="2600447"/>
              <a:ext cx="0" cy="2699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06" name="TextBox 103"/>
            <p:cNvSpPr txBox="1">
              <a:spLocks noChangeArrowheads="1"/>
            </p:cNvSpPr>
            <p:nvPr/>
          </p:nvSpPr>
          <p:spPr bwMode="auto">
            <a:xfrm>
              <a:off x="1328253" y="2286000"/>
              <a:ext cx="399899" cy="3078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charset="-52"/>
                </a:rPr>
                <a:t>69</a:t>
              </a:r>
              <a:endParaRPr lang="ru-RU" altLang="ru-RU" sz="1400" dirty="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pic>
        <p:nvPicPr>
          <p:cNvPr id="13334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124" y="2537567"/>
            <a:ext cx="517525" cy="2657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5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349" y="3660535"/>
            <a:ext cx="504825" cy="154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6" name="Прямоугольник 114"/>
          <p:cNvSpPr>
            <a:spLocks noChangeArrowheads="1"/>
          </p:cNvSpPr>
          <p:nvPr/>
        </p:nvSpPr>
        <p:spPr bwMode="auto">
          <a:xfrm>
            <a:off x="1337456" y="3573466"/>
            <a:ext cx="512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dirty="0" smtClean="0">
                <a:solidFill>
                  <a:srgbClr val="0068AB"/>
                </a:solidFill>
                <a:latin typeface="a_PlakatTitul" charset="-52"/>
              </a:rPr>
              <a:t>58</a:t>
            </a:r>
            <a:endParaRPr lang="ru-RU" altLang="ru-RU" sz="1400" dirty="0">
              <a:solidFill>
                <a:srgbClr val="0068AB"/>
              </a:solidFill>
              <a:latin typeface="a_PlakatTitul" charset="-52"/>
            </a:endParaRPr>
          </a:p>
        </p:txBody>
      </p:sp>
      <p:sp>
        <p:nvSpPr>
          <p:cNvPr id="13337" name="Прямоугольник 115"/>
          <p:cNvSpPr>
            <a:spLocks noChangeArrowheads="1"/>
          </p:cNvSpPr>
          <p:nvPr/>
        </p:nvSpPr>
        <p:spPr bwMode="auto">
          <a:xfrm>
            <a:off x="2235212" y="3914623"/>
            <a:ext cx="547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dirty="0" smtClean="0">
                <a:solidFill>
                  <a:srgbClr val="0068AB"/>
                </a:solidFill>
                <a:latin typeface="a_PlakatTitul" charset="-52"/>
              </a:rPr>
              <a:t>41</a:t>
            </a:r>
            <a:endParaRPr lang="ru-RU" altLang="ru-RU" sz="1400" dirty="0">
              <a:solidFill>
                <a:srgbClr val="0068AB"/>
              </a:solidFill>
              <a:latin typeface="a_PlakatTitul" charset="-52"/>
            </a:endParaRPr>
          </a:p>
        </p:txBody>
      </p:sp>
      <p:grpSp>
        <p:nvGrpSpPr>
          <p:cNvPr id="13338" name="Группа 116"/>
          <p:cNvGrpSpPr>
            <a:grpSpLocks/>
          </p:cNvGrpSpPr>
          <p:nvPr/>
        </p:nvGrpSpPr>
        <p:grpSpPr bwMode="auto">
          <a:xfrm>
            <a:off x="2966310" y="2619947"/>
            <a:ext cx="469900" cy="674687"/>
            <a:chOff x="1403722" y="2286000"/>
            <a:chExt cx="470995" cy="674948"/>
          </a:xfrm>
        </p:grpSpPr>
        <p:cxnSp>
          <p:nvCxnSpPr>
            <p:cNvPr id="118" name="Прямая соединительная линия 117"/>
            <p:cNvCxnSpPr/>
            <p:nvPr/>
          </p:nvCxnSpPr>
          <p:spPr>
            <a:xfrm flipV="1">
              <a:off x="1403722" y="2594094"/>
              <a:ext cx="32460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9" name="Овал 118"/>
            <p:cNvSpPr/>
            <p:nvPr/>
          </p:nvSpPr>
          <p:spPr>
            <a:xfrm>
              <a:off x="1637628" y="2781492"/>
              <a:ext cx="179806" cy="1794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120" name="Прямая соединительная линия 119"/>
            <p:cNvCxnSpPr/>
            <p:nvPr/>
          </p:nvCxnSpPr>
          <p:spPr>
            <a:xfrm>
              <a:off x="1728327" y="2600447"/>
              <a:ext cx="0" cy="2699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402" name="TextBox 61"/>
            <p:cNvSpPr txBox="1">
              <a:spLocks noChangeArrowheads="1"/>
            </p:cNvSpPr>
            <p:nvPr/>
          </p:nvSpPr>
          <p:spPr bwMode="auto">
            <a:xfrm>
              <a:off x="1689986" y="2286000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5739733" y="1965325"/>
            <a:ext cx="1058863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8928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5535</a:t>
            </a:r>
            <a:endParaRPr lang="ru-RU" sz="14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grpSp>
        <p:nvGrpSpPr>
          <p:cNvPr id="13340" name="Группа 133"/>
          <p:cNvGrpSpPr>
            <a:grpSpLocks/>
          </p:cNvGrpSpPr>
          <p:nvPr/>
        </p:nvGrpSpPr>
        <p:grpSpPr bwMode="auto">
          <a:xfrm>
            <a:off x="6541649" y="3059223"/>
            <a:ext cx="723900" cy="671512"/>
            <a:chOff x="755576" y="3516458"/>
            <a:chExt cx="724407" cy="670682"/>
          </a:xfrm>
        </p:grpSpPr>
        <p:grpSp>
          <p:nvGrpSpPr>
            <p:cNvPr id="13394" name="Группа 134"/>
            <p:cNvGrpSpPr>
              <a:grpSpLocks/>
            </p:cNvGrpSpPr>
            <p:nvPr/>
          </p:nvGrpSpPr>
          <p:grpSpPr bwMode="auto">
            <a:xfrm>
              <a:off x="1061572" y="3827100"/>
              <a:ext cx="180020" cy="360040"/>
              <a:chOff x="1790111" y="2753308"/>
              <a:chExt cx="180020" cy="360040"/>
            </a:xfrm>
          </p:grpSpPr>
          <p:sp>
            <p:nvSpPr>
              <p:cNvPr id="138" name="Овал 137"/>
              <p:cNvSpPr/>
              <p:nvPr/>
            </p:nvSpPr>
            <p:spPr>
              <a:xfrm>
                <a:off x="1790717" y="2934183"/>
                <a:ext cx="179513" cy="17916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cxnSp>
            <p:nvCxnSpPr>
              <p:cNvPr id="139" name="Прямая соединительная линия 138"/>
              <p:cNvCxnSpPr/>
              <p:nvPr/>
            </p:nvCxnSpPr>
            <p:spPr>
              <a:xfrm>
                <a:off x="1881268" y="2753432"/>
                <a:ext cx="0" cy="26954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36" name="Прямая соединительная линия 135"/>
            <p:cNvCxnSpPr/>
            <p:nvPr/>
          </p:nvCxnSpPr>
          <p:spPr>
            <a:xfrm flipV="1">
              <a:off x="1155906" y="3833566"/>
              <a:ext cx="32407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96" name="TextBox 69"/>
            <p:cNvSpPr txBox="1">
              <a:spLocks noChangeArrowheads="1"/>
            </p:cNvSpPr>
            <p:nvPr/>
          </p:nvSpPr>
          <p:spPr bwMode="auto">
            <a:xfrm>
              <a:off x="755576" y="3516458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6832072" y="3046128"/>
            <a:ext cx="6142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8928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2018</a:t>
            </a:r>
            <a:endParaRPr lang="ru-RU" sz="14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  <p:sp>
        <p:nvSpPr>
          <p:cNvPr id="13342" name="Номер слайда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F84467DE-AB8D-461F-A700-4399FE24253C}" type="slidenum">
              <a:rPr lang="ru-RU" altLang="ru-RU" sz="1200" smtClean="0">
                <a:solidFill>
                  <a:srgbClr val="898989"/>
                </a:solidFill>
              </a:rPr>
              <a:pPr/>
              <a:t>7</a:t>
            </a:fld>
            <a:endParaRPr lang="ru-RU" altLang="ru-RU" sz="1200" smtClean="0">
              <a:solidFill>
                <a:srgbClr val="898989"/>
              </a:solidFill>
            </a:endParaRPr>
          </a:p>
        </p:txBody>
      </p:sp>
      <p:sp>
        <p:nvSpPr>
          <p:cNvPr id="13348" name="Прямоугольник 89"/>
          <p:cNvSpPr>
            <a:spLocks noChangeArrowheads="1"/>
          </p:cNvSpPr>
          <p:nvPr/>
        </p:nvSpPr>
        <p:spPr bwMode="auto">
          <a:xfrm>
            <a:off x="354013" y="3586163"/>
            <a:ext cx="547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1400">
              <a:solidFill>
                <a:srgbClr val="0068AB"/>
              </a:solidFill>
              <a:latin typeface="a_PlakatTitul" charset="-52"/>
            </a:endParaRPr>
          </a:p>
        </p:txBody>
      </p:sp>
      <p:pic>
        <p:nvPicPr>
          <p:cNvPr id="13350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324" y="3881442"/>
            <a:ext cx="460375" cy="1308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51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524" y="3196169"/>
            <a:ext cx="450850" cy="2013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54" name="Группа 113"/>
          <p:cNvGrpSpPr>
            <a:grpSpLocks/>
          </p:cNvGrpSpPr>
          <p:nvPr/>
        </p:nvGrpSpPr>
        <p:grpSpPr bwMode="auto">
          <a:xfrm>
            <a:off x="5966979" y="1989138"/>
            <a:ext cx="469900" cy="674687"/>
            <a:chOff x="1403722" y="2286000"/>
            <a:chExt cx="470995" cy="674948"/>
          </a:xfrm>
        </p:grpSpPr>
        <p:cxnSp>
          <p:nvCxnSpPr>
            <p:cNvPr id="122" name="Прямая соединительная линия 121"/>
            <p:cNvCxnSpPr/>
            <p:nvPr/>
          </p:nvCxnSpPr>
          <p:spPr>
            <a:xfrm flipV="1">
              <a:off x="1403722" y="2594094"/>
              <a:ext cx="32460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0" name="Овал 139"/>
            <p:cNvSpPr/>
            <p:nvPr/>
          </p:nvSpPr>
          <p:spPr>
            <a:xfrm>
              <a:off x="1637628" y="2781492"/>
              <a:ext cx="179806" cy="1794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141" name="Прямая соединительная линия 140"/>
            <p:cNvCxnSpPr/>
            <p:nvPr/>
          </p:nvCxnSpPr>
          <p:spPr>
            <a:xfrm>
              <a:off x="1728327" y="2600447"/>
              <a:ext cx="0" cy="2699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384" name="TextBox 61"/>
            <p:cNvSpPr txBox="1">
              <a:spLocks noChangeArrowheads="1"/>
            </p:cNvSpPr>
            <p:nvPr/>
          </p:nvSpPr>
          <p:spPr bwMode="auto">
            <a:xfrm>
              <a:off x="1689986" y="2286000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92" name="TextBox 51"/>
          <p:cNvSpPr txBox="1">
            <a:spLocks noChangeArrowheads="1"/>
          </p:cNvSpPr>
          <p:nvPr/>
        </p:nvSpPr>
        <p:spPr bwMode="auto">
          <a:xfrm>
            <a:off x="7478469" y="5210328"/>
            <a:ext cx="15617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Сумма </a:t>
            </a:r>
            <a:r>
              <a:rPr lang="ru-RU" altLang="ru-RU" sz="1200" b="1" dirty="0" smtClean="0">
                <a:latin typeface="Lato Light"/>
                <a:ea typeface="Lato Light"/>
                <a:cs typeface="Lato Light"/>
              </a:rPr>
              <a:t>взысканных</a:t>
            </a:r>
            <a:endParaRPr lang="ru-RU" altLang="ru-RU" sz="1200" b="1" dirty="0">
              <a:latin typeface="Lato Light"/>
              <a:ea typeface="Lato Light"/>
              <a:cs typeface="Lato Light"/>
            </a:endParaRPr>
          </a:p>
          <a:p>
            <a:pPr algn="ctr" defTabSz="914400" eaLnBrk="1" hangingPunct="1"/>
            <a:r>
              <a:rPr lang="ru-RU" altLang="ru-RU" sz="1200" b="1" dirty="0">
                <a:latin typeface="Lato Light"/>
                <a:ea typeface="Lato Light"/>
                <a:cs typeface="Lato Light"/>
              </a:rPr>
              <a:t>штрафов руб.</a:t>
            </a:r>
          </a:p>
        </p:txBody>
      </p:sp>
      <p:grpSp>
        <p:nvGrpSpPr>
          <p:cNvPr id="94" name="Группа 19"/>
          <p:cNvGrpSpPr>
            <a:grpSpLocks/>
          </p:cNvGrpSpPr>
          <p:nvPr/>
        </p:nvGrpSpPr>
        <p:grpSpPr bwMode="auto">
          <a:xfrm>
            <a:off x="4963748" y="3710492"/>
            <a:ext cx="723900" cy="669925"/>
            <a:chOff x="755576" y="3516458"/>
            <a:chExt cx="724407" cy="670682"/>
          </a:xfrm>
        </p:grpSpPr>
        <p:grpSp>
          <p:nvGrpSpPr>
            <p:cNvPr id="95" name="Группа 50"/>
            <p:cNvGrpSpPr>
              <a:grpSpLocks/>
            </p:cNvGrpSpPr>
            <p:nvPr/>
          </p:nvGrpSpPr>
          <p:grpSpPr bwMode="auto">
            <a:xfrm>
              <a:off x="1061572" y="3827100"/>
              <a:ext cx="180020" cy="360040"/>
              <a:chOff x="1790111" y="2753308"/>
              <a:chExt cx="180020" cy="360040"/>
            </a:xfrm>
          </p:grpSpPr>
          <p:sp>
            <p:nvSpPr>
              <p:cNvPr id="99" name="Овал 98"/>
              <p:cNvSpPr/>
              <p:nvPr/>
            </p:nvSpPr>
            <p:spPr>
              <a:xfrm>
                <a:off x="1790716" y="2933757"/>
                <a:ext cx="179514" cy="17959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cxnSp>
            <p:nvCxnSpPr>
              <p:cNvPr id="100" name="Прямая соединительная линия 99"/>
              <p:cNvCxnSpPr/>
              <p:nvPr/>
            </p:nvCxnSpPr>
            <p:spPr>
              <a:xfrm>
                <a:off x="1881268" y="2752578"/>
                <a:ext cx="0" cy="27018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96" name="Прямая соединительная линия 95"/>
            <p:cNvCxnSpPr/>
            <p:nvPr/>
          </p:nvCxnSpPr>
          <p:spPr>
            <a:xfrm flipV="1">
              <a:off x="1155906" y="3834317"/>
              <a:ext cx="32407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8" name="TextBox 69"/>
            <p:cNvSpPr txBox="1">
              <a:spLocks noChangeArrowheads="1"/>
            </p:cNvSpPr>
            <p:nvPr/>
          </p:nvSpPr>
          <p:spPr bwMode="auto">
            <a:xfrm>
              <a:off x="755576" y="3516458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101" name="Прямоугольник 115"/>
          <p:cNvSpPr>
            <a:spLocks noChangeArrowheads="1"/>
          </p:cNvSpPr>
          <p:nvPr/>
        </p:nvSpPr>
        <p:spPr bwMode="auto">
          <a:xfrm>
            <a:off x="5270135" y="3708403"/>
            <a:ext cx="547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1400" dirty="0" smtClean="0">
                <a:solidFill>
                  <a:srgbClr val="0068AB"/>
                </a:solidFill>
                <a:latin typeface="a_PlakatTitul" charset="-52"/>
              </a:rPr>
              <a:t>43</a:t>
            </a:r>
            <a:endParaRPr lang="ru-RU" altLang="ru-RU" sz="1400" dirty="0">
              <a:solidFill>
                <a:srgbClr val="0068AB"/>
              </a:solidFill>
              <a:latin typeface="a_PlakatTitul" charset="-52"/>
            </a:endParaRPr>
          </a:p>
        </p:txBody>
      </p:sp>
      <p:grpSp>
        <p:nvGrpSpPr>
          <p:cNvPr id="102" name="Группа 18"/>
          <p:cNvGrpSpPr>
            <a:grpSpLocks/>
          </p:cNvGrpSpPr>
          <p:nvPr/>
        </p:nvGrpSpPr>
        <p:grpSpPr bwMode="auto">
          <a:xfrm>
            <a:off x="7557695" y="2590578"/>
            <a:ext cx="471488" cy="674688"/>
            <a:chOff x="1403721" y="2286000"/>
            <a:chExt cx="470996" cy="674948"/>
          </a:xfrm>
        </p:grpSpPr>
        <p:cxnSp>
          <p:nvCxnSpPr>
            <p:cNvPr id="103" name="Прямая соединительная линия 102"/>
            <p:cNvCxnSpPr/>
            <p:nvPr/>
          </p:nvCxnSpPr>
          <p:spPr>
            <a:xfrm flipV="1">
              <a:off x="1403721" y="2594092"/>
              <a:ext cx="32351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Овал 103"/>
            <p:cNvSpPr/>
            <p:nvPr/>
          </p:nvSpPr>
          <p:spPr>
            <a:xfrm>
              <a:off x="1638427" y="2781491"/>
              <a:ext cx="179200" cy="1794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cxnSp>
          <p:nvCxnSpPr>
            <p:cNvPr id="105" name="Прямая соединительная линия 104"/>
            <p:cNvCxnSpPr/>
            <p:nvPr/>
          </p:nvCxnSpPr>
          <p:spPr>
            <a:xfrm>
              <a:off x="1727234" y="2600446"/>
              <a:ext cx="0" cy="269979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6" name="TextBox 61"/>
            <p:cNvSpPr txBox="1">
              <a:spLocks noChangeArrowheads="1"/>
            </p:cNvSpPr>
            <p:nvPr/>
          </p:nvSpPr>
          <p:spPr bwMode="auto">
            <a:xfrm>
              <a:off x="1689986" y="2286000"/>
              <a:ext cx="18473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endParaRPr lang="ru-RU" altLang="ru-RU" sz="140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grpSp>
        <p:nvGrpSpPr>
          <p:cNvPr id="107" name="Группа 20"/>
          <p:cNvGrpSpPr>
            <a:grpSpLocks/>
          </p:cNvGrpSpPr>
          <p:nvPr/>
        </p:nvGrpSpPr>
        <p:grpSpPr bwMode="auto">
          <a:xfrm>
            <a:off x="8367712" y="3069209"/>
            <a:ext cx="625475" cy="890336"/>
            <a:chOff x="989863" y="3076670"/>
            <a:chExt cx="625371" cy="1064616"/>
          </a:xfrm>
        </p:grpSpPr>
        <p:grpSp>
          <p:nvGrpSpPr>
            <p:cNvPr id="108" name="Группа 45"/>
            <p:cNvGrpSpPr>
              <a:grpSpLocks/>
            </p:cNvGrpSpPr>
            <p:nvPr/>
          </p:nvGrpSpPr>
          <p:grpSpPr bwMode="auto">
            <a:xfrm>
              <a:off x="1021997" y="3719482"/>
              <a:ext cx="180020" cy="421804"/>
              <a:chOff x="1750536" y="2645690"/>
              <a:chExt cx="180020" cy="421804"/>
            </a:xfrm>
          </p:grpSpPr>
          <p:sp>
            <p:nvSpPr>
              <p:cNvPr id="112" name="Овал 111"/>
              <p:cNvSpPr/>
              <p:nvPr/>
            </p:nvSpPr>
            <p:spPr>
              <a:xfrm>
                <a:off x="1751070" y="2887161"/>
                <a:ext cx="179357" cy="1803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dirty="0"/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1849479" y="2646083"/>
                <a:ext cx="0" cy="26955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0" name="Прямая соединительная линия 109"/>
            <p:cNvCxnSpPr/>
            <p:nvPr/>
          </p:nvCxnSpPr>
          <p:spPr>
            <a:xfrm flipV="1">
              <a:off x="1114590" y="3733163"/>
              <a:ext cx="32379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TextBox 74"/>
            <p:cNvSpPr txBox="1">
              <a:spLocks noChangeArrowheads="1"/>
            </p:cNvSpPr>
            <p:nvPr/>
          </p:nvSpPr>
          <p:spPr bwMode="auto">
            <a:xfrm>
              <a:off x="989863" y="3076670"/>
              <a:ext cx="625371" cy="625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914400"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charset="-52"/>
                </a:rPr>
                <a:t>  1146</a:t>
              </a:r>
              <a:endParaRPr lang="ru-RU" altLang="ru-RU" sz="1400" dirty="0">
                <a:solidFill>
                  <a:srgbClr val="0068AB"/>
                </a:solidFill>
                <a:latin typeface="a_PlakatTitul" charset="-52"/>
              </a:endParaRPr>
            </a:p>
          </p:txBody>
        </p:sp>
      </p:grpSp>
      <p:sp>
        <p:nvSpPr>
          <p:cNvPr id="114" name="Прямоугольник 113"/>
          <p:cNvSpPr/>
          <p:nvPr/>
        </p:nvSpPr>
        <p:spPr>
          <a:xfrm>
            <a:off x="7520909" y="2565259"/>
            <a:ext cx="7384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928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68AB"/>
                </a:solidFill>
                <a:latin typeface="a_PlakatTitul" panose="020B0802030202020200" pitchFamily="34" charset="-52"/>
              </a:rPr>
              <a:t>3290</a:t>
            </a:r>
            <a:endParaRPr lang="ru-RU" sz="1400" dirty="0">
              <a:solidFill>
                <a:srgbClr val="0068AB"/>
              </a:solidFill>
              <a:latin typeface="a_PlakatTitul" panose="020B0802030202020200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7507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461"/>
            <a:ext cx="9906000" cy="95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3882863"/>
              </p:ext>
            </p:extLst>
          </p:nvPr>
        </p:nvGraphicFramePr>
        <p:xfrm>
          <a:off x="1496616" y="1345945"/>
          <a:ext cx="6134219" cy="429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13973" y="357006"/>
            <a:ext cx="8395683" cy="9651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МЕРОПРИЯТИЯ </a:t>
            </a:r>
            <a:r>
              <a:rPr lang="ru-RU" sz="1800" dirty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ПРИ ОСУЩЕСТВЛЕНИИ НАДЗОРА </a:t>
            </a:r>
            <a:r>
              <a:rPr lang="ru-RU" sz="18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НА </a:t>
            </a:r>
            <a:r>
              <a:rPr lang="ru-RU" sz="1800" dirty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ТЕРРИТОРИИ </a:t>
            </a:r>
            <a:r>
              <a:rPr lang="ru-RU" sz="1800" dirty="0" smtClean="0">
                <a:solidFill>
                  <a:schemeClr val="bg1"/>
                </a:solidFill>
                <a:latin typeface="Lato" pitchFamily="34" charset="0"/>
                <a:cs typeface="Lato" pitchFamily="34" charset="0"/>
              </a:rPr>
              <a:t>КАЛИНИНГРАДСКОЙ ОБЛАСТИ, ПРОВЕДЕННЫЕ ЗА 6 МЕС. 2026 Г.</a:t>
            </a:r>
            <a:endParaRPr lang="ru-RU" altLang="ru-RU" sz="1800" cap="all" dirty="0">
              <a:solidFill>
                <a:schemeClr val="bg1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371460" y="1607975"/>
            <a:ext cx="8091929" cy="4618485"/>
            <a:chOff x="-207540" y="1700612"/>
            <a:chExt cx="9959301" cy="4618485"/>
          </a:xfrm>
        </p:grpSpPr>
        <p:sp>
          <p:nvSpPr>
            <p:cNvPr id="15" name="TextBox 14"/>
            <p:cNvSpPr txBox="1"/>
            <p:nvPr/>
          </p:nvSpPr>
          <p:spPr>
            <a:xfrm>
              <a:off x="5187561" y="5736497"/>
              <a:ext cx="4564200" cy="582600"/>
            </a:xfrm>
            <a:prstGeom prst="rect">
              <a:avLst/>
            </a:prstGeom>
            <a:noFill/>
          </p:spPr>
          <p:txBody>
            <a:bodyPr wrap="square" lIns="89285" tIns="44643" rIns="89285" bIns="44643" rtlCol="0">
              <a:spAutoFit/>
            </a:bodyPr>
            <a:lstStyle/>
            <a:p>
              <a:pPr algn="ctr"/>
              <a:r>
                <a:rPr lang="ru-RU" sz="16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Проведено </a:t>
              </a:r>
              <a:r>
                <a:rPr lang="ru-RU" sz="1600" b="1" dirty="0" smtClean="0">
                  <a:solidFill>
                    <a:srgbClr val="00B05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1896</a:t>
              </a:r>
              <a:r>
                <a:rPr lang="ru-RU" sz="1600" b="1" dirty="0" smtClean="0">
                  <a:solidFill>
                    <a:srgbClr val="FF0000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</a:p>
            <a:p>
              <a:pPr algn="ctr"/>
              <a:r>
                <a:rPr lang="ru-RU" sz="16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профилактических  мероприятий</a:t>
              </a:r>
              <a:endPara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-207540" y="1700612"/>
              <a:ext cx="5007327" cy="582600"/>
            </a:xfrm>
            <a:prstGeom prst="rect">
              <a:avLst/>
            </a:prstGeom>
            <a:noFill/>
          </p:spPr>
          <p:txBody>
            <a:bodyPr wrap="square" lIns="89285" tIns="44643" rIns="89285" bIns="44643" rtlCol="0">
              <a:spAutoFit/>
            </a:bodyPr>
            <a:lstStyle/>
            <a:p>
              <a:pPr algn="ctr"/>
              <a:r>
                <a:rPr lang="ru-RU" sz="16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Проведено </a:t>
              </a:r>
              <a:r>
                <a:rPr lang="ru-RU" sz="1600" b="1" dirty="0" smtClean="0">
                  <a:solidFill>
                    <a:srgbClr val="D61C35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41</a:t>
              </a:r>
              <a:r>
                <a:rPr lang="ru-RU" sz="16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</a:p>
            <a:p>
              <a:pPr algn="ctr"/>
              <a:r>
                <a:rPr lang="ru-RU" sz="16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контрольно-надзорное мероприятие</a:t>
              </a:r>
              <a:endParaRPr lang="ru-RU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pic>
        <p:nvPicPr>
          <p:cNvPr id="24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428" y="460526"/>
            <a:ext cx="798839" cy="7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93260" y="6356354"/>
            <a:ext cx="2311400" cy="365125"/>
          </a:xfrm>
        </p:spPr>
        <p:txBody>
          <a:bodyPr/>
          <a:lstStyle/>
          <a:p>
            <a:r>
              <a:rPr lang="ru-RU" dirty="0" smtClean="0">
                <a:solidFill>
                  <a:prstClr val="black">
                    <a:tint val="75000"/>
                  </a:prstClr>
                </a:solidFill>
              </a:rPr>
              <a:t>11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TextBox 54"/>
          <p:cNvSpPr txBox="1">
            <a:spLocks noChangeArrowheads="1"/>
          </p:cNvSpPr>
          <p:nvPr/>
        </p:nvSpPr>
        <p:spPr bwMode="auto">
          <a:xfrm>
            <a:off x="5247487" y="3679805"/>
            <a:ext cx="65274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latin typeface="Lato"/>
              </a:rPr>
              <a:t>98 %</a:t>
            </a:r>
            <a:endParaRPr lang="ru-RU" altLang="ru-RU" sz="1600" b="1" dirty="0">
              <a:latin typeface="Lato"/>
            </a:endParaRPr>
          </a:p>
        </p:txBody>
      </p:sp>
      <p:pic>
        <p:nvPicPr>
          <p:cNvPr id="1026" name="Picture 2" descr="C:\Users\Остапова\Downloads\кнм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-1"/>
          <a:stretch/>
        </p:blipFill>
        <p:spPr bwMode="auto">
          <a:xfrm>
            <a:off x="593766" y="2348714"/>
            <a:ext cx="2682566" cy="192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Остапова\Downloads\п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466" y="4149080"/>
            <a:ext cx="243227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8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Илья\Desktop\ростехнадзорВерхний колонтитул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713"/>
            <a:ext cx="99060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Заголовок 1"/>
          <p:cNvSpPr>
            <a:spLocks noGrp="1"/>
          </p:cNvSpPr>
          <p:nvPr>
            <p:ph type="ctrTitle"/>
          </p:nvPr>
        </p:nvSpPr>
        <p:spPr>
          <a:xfrm>
            <a:off x="387373" y="368300"/>
            <a:ext cx="7924776" cy="96043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altLang="ru-RU" sz="1900" dirty="0" smtClean="0">
                <a:solidFill>
                  <a:schemeClr val="bg1"/>
                </a:solidFill>
                <a:latin typeface="Lato"/>
                <a:ea typeface="Lato"/>
                <a:cs typeface="Lato"/>
              </a:rPr>
              <a:t>ПРОФИЛАКТИЧЕСКИЕ МЕРОПРИЯТИЯ </a:t>
            </a:r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3C5F9E6-A3A7-4743-80AD-6D00F86DEE19}" type="slidenum">
              <a:rPr lang="ru-RU" altLang="ru-RU" sz="1200" smtClean="0">
                <a:solidFill>
                  <a:srgbClr val="898989"/>
                </a:solidFill>
              </a:rPr>
              <a:pPr/>
              <a:t>9</a:t>
            </a:fld>
            <a:r>
              <a:rPr lang="ru-RU" altLang="ru-RU" sz="1200" dirty="0" smtClean="0">
                <a:solidFill>
                  <a:srgbClr val="898989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altLang="ru-RU" sz="1200" dirty="0" smtClean="0">
              <a:solidFill>
                <a:srgbClr val="898989"/>
              </a:solidFill>
            </a:endParaRPr>
          </a:p>
        </p:txBody>
      </p:sp>
      <p:pic>
        <p:nvPicPr>
          <p:cNvPr id="18437" name="Picture 3" descr="C:\Users\Илья\Desktop\Герб цветной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60375"/>
            <a:ext cx="733425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00"/>
          <p:cNvGrpSpPr>
            <a:grpSpLocks/>
          </p:cNvGrpSpPr>
          <p:nvPr/>
        </p:nvGrpSpPr>
        <p:grpSpPr bwMode="auto">
          <a:xfrm>
            <a:off x="7952770" y="3659188"/>
            <a:ext cx="596900" cy="671513"/>
            <a:chOff x="692019" y="3515213"/>
            <a:chExt cx="550118" cy="671927"/>
          </a:xfrm>
        </p:grpSpPr>
        <p:sp>
          <p:nvSpPr>
            <p:cNvPr id="105" name="Овал 104"/>
            <p:cNvSpPr/>
            <p:nvPr/>
          </p:nvSpPr>
          <p:spPr bwMode="auto">
            <a:xfrm>
              <a:off x="1062178" y="4007641"/>
              <a:ext cx="179959" cy="17949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500" name="TextBox 103"/>
            <p:cNvSpPr txBox="1">
              <a:spLocks noChangeArrowheads="1"/>
            </p:cNvSpPr>
            <p:nvPr/>
          </p:nvSpPr>
          <p:spPr bwMode="auto">
            <a:xfrm>
              <a:off x="692019" y="3515213"/>
              <a:ext cx="170252" cy="307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 sz="140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sp>
        <p:nvSpPr>
          <p:cNvPr id="18440" name="TextBox 1"/>
          <p:cNvSpPr txBox="1">
            <a:spLocks noChangeArrowheads="1"/>
          </p:cNvSpPr>
          <p:nvPr/>
        </p:nvSpPr>
        <p:spPr bwMode="auto">
          <a:xfrm>
            <a:off x="545277" y="1303651"/>
            <a:ext cx="8643035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ru-RU" altLang="ru-RU" sz="14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alt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3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084" y="4508247"/>
            <a:ext cx="581025" cy="7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400" y="4528074"/>
            <a:ext cx="584200" cy="7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45" name="Группа 131"/>
          <p:cNvGrpSpPr>
            <a:grpSpLocks/>
          </p:cNvGrpSpPr>
          <p:nvPr/>
        </p:nvGrpSpPr>
        <p:grpSpPr bwMode="auto">
          <a:xfrm>
            <a:off x="1841358" y="3925887"/>
            <a:ext cx="561548" cy="676275"/>
            <a:chOff x="1637711" y="2286000"/>
            <a:chExt cx="519123" cy="674948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1727232" y="2601293"/>
              <a:ext cx="32433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Овал 17"/>
            <p:cNvSpPr/>
            <p:nvPr/>
          </p:nvSpPr>
          <p:spPr>
            <a:xfrm>
              <a:off x="1637711" y="2780328"/>
              <a:ext cx="180510" cy="180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>
              <a:off x="1727232" y="2601293"/>
              <a:ext cx="0" cy="2693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498" name="TextBox 140"/>
            <p:cNvSpPr txBox="1">
              <a:spLocks noChangeArrowheads="1"/>
            </p:cNvSpPr>
            <p:nvPr/>
          </p:nvSpPr>
          <p:spPr bwMode="auto">
            <a:xfrm>
              <a:off x="1688258" y="2286000"/>
              <a:ext cx="468576" cy="30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106</a:t>
              </a:r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sp>
        <p:nvSpPr>
          <p:cNvPr id="18447" name="TextBox 41"/>
          <p:cNvSpPr txBox="1">
            <a:spLocks noChangeArrowheads="1"/>
          </p:cNvSpPr>
          <p:nvPr/>
        </p:nvSpPr>
        <p:spPr bwMode="auto">
          <a:xfrm>
            <a:off x="866863" y="5303769"/>
            <a:ext cx="153604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000" b="1" dirty="0">
                <a:latin typeface="Lato Light"/>
              </a:rPr>
              <a:t>Направлено предостережений</a:t>
            </a:r>
          </a:p>
        </p:txBody>
      </p:sp>
      <p:pic>
        <p:nvPicPr>
          <p:cNvPr id="18448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996" y="4000327"/>
            <a:ext cx="582613" cy="132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778" y="4021035"/>
            <a:ext cx="582613" cy="130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0" name="TextBox 41"/>
          <p:cNvSpPr txBox="1">
            <a:spLocks noChangeArrowheads="1"/>
          </p:cNvSpPr>
          <p:nvPr/>
        </p:nvSpPr>
        <p:spPr bwMode="auto">
          <a:xfrm>
            <a:off x="4468306" y="5365976"/>
            <a:ext cx="1518791" cy="551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000" b="1" dirty="0">
                <a:latin typeface="Lato Light"/>
              </a:rPr>
              <a:t>Направлено информационных писем</a:t>
            </a:r>
          </a:p>
        </p:txBody>
      </p:sp>
      <p:pic>
        <p:nvPicPr>
          <p:cNvPr id="18453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934" y="3130031"/>
            <a:ext cx="582613" cy="223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4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414" y="3160521"/>
            <a:ext cx="584200" cy="220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5" name="TextBox 41"/>
          <p:cNvSpPr txBox="1">
            <a:spLocks noChangeArrowheads="1"/>
          </p:cNvSpPr>
          <p:nvPr/>
        </p:nvSpPr>
        <p:spPr bwMode="auto">
          <a:xfrm>
            <a:off x="2620617" y="5340158"/>
            <a:ext cx="1508986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000" b="1" dirty="0">
                <a:latin typeface="Lato Light"/>
              </a:rPr>
              <a:t>Проведено консультаций</a:t>
            </a:r>
          </a:p>
        </p:txBody>
      </p:sp>
      <p:grpSp>
        <p:nvGrpSpPr>
          <p:cNvPr id="18456" name="Группа 131"/>
          <p:cNvGrpSpPr>
            <a:grpSpLocks/>
          </p:cNvGrpSpPr>
          <p:nvPr/>
        </p:nvGrpSpPr>
        <p:grpSpPr bwMode="auto">
          <a:xfrm>
            <a:off x="3691307" y="3403499"/>
            <a:ext cx="561548" cy="676276"/>
            <a:chOff x="1637711" y="2285999"/>
            <a:chExt cx="519123" cy="674949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1727233" y="2601292"/>
              <a:ext cx="32433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Овал 47"/>
            <p:cNvSpPr/>
            <p:nvPr/>
          </p:nvSpPr>
          <p:spPr>
            <a:xfrm>
              <a:off x="1637711" y="2780328"/>
              <a:ext cx="180511" cy="180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49" name="Прямая соединительная линия 48"/>
            <p:cNvCxnSpPr/>
            <p:nvPr/>
          </p:nvCxnSpPr>
          <p:spPr>
            <a:xfrm>
              <a:off x="1727233" y="2601292"/>
              <a:ext cx="0" cy="2693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480" name="TextBox 140"/>
            <p:cNvSpPr txBox="1">
              <a:spLocks noChangeArrowheads="1"/>
            </p:cNvSpPr>
            <p:nvPr/>
          </p:nvSpPr>
          <p:spPr bwMode="auto">
            <a:xfrm>
              <a:off x="1688258" y="2285999"/>
              <a:ext cx="468576" cy="30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503</a:t>
              </a:r>
            </a:p>
          </p:txBody>
        </p:sp>
      </p:grpSp>
      <p:grpSp>
        <p:nvGrpSpPr>
          <p:cNvPr id="18457" name="Группа 92"/>
          <p:cNvGrpSpPr>
            <a:grpSpLocks/>
          </p:cNvGrpSpPr>
          <p:nvPr/>
        </p:nvGrpSpPr>
        <p:grpSpPr bwMode="auto">
          <a:xfrm>
            <a:off x="2694166" y="3336464"/>
            <a:ext cx="506870" cy="743311"/>
            <a:chOff x="788157" y="3516457"/>
            <a:chExt cx="467021" cy="660575"/>
          </a:xfrm>
        </p:grpSpPr>
        <p:grpSp>
          <p:nvGrpSpPr>
            <p:cNvPr id="18472" name="Группа 95"/>
            <p:cNvGrpSpPr>
              <a:grpSpLocks/>
            </p:cNvGrpSpPr>
            <p:nvPr/>
          </p:nvGrpSpPr>
          <p:grpSpPr bwMode="auto">
            <a:xfrm>
              <a:off x="1061681" y="3826833"/>
              <a:ext cx="179911" cy="350199"/>
              <a:chOff x="1790220" y="2753041"/>
              <a:chExt cx="179911" cy="350199"/>
            </a:xfrm>
          </p:grpSpPr>
          <p:sp>
            <p:nvSpPr>
              <p:cNvPr id="55" name="Овал 54"/>
              <p:cNvSpPr/>
              <p:nvPr/>
            </p:nvSpPr>
            <p:spPr>
              <a:xfrm>
                <a:off x="1790220" y="2933624"/>
                <a:ext cx="179911" cy="1696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92855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1880907" y="2753041"/>
                <a:ext cx="0" cy="2708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Прямая соединительная линия 52"/>
            <p:cNvCxnSpPr/>
            <p:nvPr/>
          </p:nvCxnSpPr>
          <p:spPr>
            <a:xfrm flipV="1">
              <a:off x="827650" y="3826833"/>
              <a:ext cx="3247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474" name="TextBox 97"/>
            <p:cNvSpPr txBox="1">
              <a:spLocks noChangeArrowheads="1"/>
            </p:cNvSpPr>
            <p:nvPr/>
          </p:nvSpPr>
          <p:spPr bwMode="auto">
            <a:xfrm>
              <a:off x="788157" y="3516457"/>
              <a:ext cx="467021" cy="27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560</a:t>
              </a:r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sp>
        <p:nvSpPr>
          <p:cNvPr id="69" name="TextBox 93"/>
          <p:cNvSpPr txBox="1">
            <a:spLocks noChangeArrowheads="1"/>
          </p:cNvSpPr>
          <p:nvPr/>
        </p:nvSpPr>
        <p:spPr bwMode="auto">
          <a:xfrm>
            <a:off x="387373" y="1602328"/>
            <a:ext cx="2086527" cy="276225"/>
          </a:xfrm>
          <a:prstGeom prst="rect">
            <a:avLst/>
          </a:prstGeom>
          <a:solidFill>
            <a:srgbClr val="3498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200" dirty="0" smtClean="0">
                <a:solidFill>
                  <a:schemeClr val="bg1"/>
                </a:solidFill>
                <a:latin typeface="Lato"/>
              </a:rPr>
              <a:t>6 месяцев 2025 </a:t>
            </a:r>
            <a:r>
              <a:rPr lang="ru-RU" altLang="ru-RU" sz="1200" dirty="0">
                <a:solidFill>
                  <a:schemeClr val="bg1"/>
                </a:solidFill>
                <a:latin typeface="Lato"/>
              </a:rPr>
              <a:t>года</a:t>
            </a:r>
            <a:endParaRPr lang="ru-RU" altLang="ru-RU" sz="1200" b="1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70" name="TextBox 85"/>
          <p:cNvSpPr txBox="1">
            <a:spLocks noChangeArrowheads="1"/>
          </p:cNvSpPr>
          <p:nvPr/>
        </p:nvSpPr>
        <p:spPr bwMode="auto">
          <a:xfrm>
            <a:off x="387373" y="1910303"/>
            <a:ext cx="2086527" cy="276225"/>
          </a:xfrm>
          <a:prstGeom prst="rect">
            <a:avLst/>
          </a:prstGeom>
          <a:solidFill>
            <a:srgbClr val="D61C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200" dirty="0" smtClean="0">
                <a:solidFill>
                  <a:schemeClr val="bg1"/>
                </a:solidFill>
                <a:latin typeface="Lato"/>
              </a:rPr>
              <a:t>6 месяцев 2026 года</a:t>
            </a:r>
            <a:endParaRPr lang="ru-RU" altLang="ru-RU" sz="1200" b="1" dirty="0">
              <a:solidFill>
                <a:schemeClr val="bg1"/>
              </a:solidFill>
              <a:latin typeface="Lato"/>
            </a:endParaRPr>
          </a:p>
        </p:txBody>
      </p:sp>
      <p:grpSp>
        <p:nvGrpSpPr>
          <p:cNvPr id="71" name="Группа 92"/>
          <p:cNvGrpSpPr>
            <a:grpSpLocks/>
          </p:cNvGrpSpPr>
          <p:nvPr/>
        </p:nvGrpSpPr>
        <p:grpSpPr bwMode="auto">
          <a:xfrm>
            <a:off x="913024" y="3867148"/>
            <a:ext cx="506870" cy="747717"/>
            <a:chOff x="788157" y="3516457"/>
            <a:chExt cx="466642" cy="664492"/>
          </a:xfrm>
        </p:grpSpPr>
        <p:grpSp>
          <p:nvGrpSpPr>
            <p:cNvPr id="73" name="Группа 95"/>
            <p:cNvGrpSpPr>
              <a:grpSpLocks/>
            </p:cNvGrpSpPr>
            <p:nvPr/>
          </p:nvGrpSpPr>
          <p:grpSpPr bwMode="auto">
            <a:xfrm>
              <a:off x="1061459" y="3826833"/>
              <a:ext cx="179765" cy="354116"/>
              <a:chOff x="1789998" y="2753041"/>
              <a:chExt cx="179765" cy="354116"/>
            </a:xfrm>
          </p:grpSpPr>
          <p:sp>
            <p:nvSpPr>
              <p:cNvPr id="81" name="Овал 80"/>
              <p:cNvSpPr/>
              <p:nvPr/>
            </p:nvSpPr>
            <p:spPr>
              <a:xfrm>
                <a:off x="1789998" y="2963249"/>
                <a:ext cx="179765" cy="1439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92855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82" name="Прямая соединительная линия 81"/>
              <p:cNvCxnSpPr/>
              <p:nvPr/>
            </p:nvCxnSpPr>
            <p:spPr>
              <a:xfrm>
                <a:off x="1880611" y="2753041"/>
                <a:ext cx="0" cy="2708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827618" y="3826833"/>
              <a:ext cx="325915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TextBox 97"/>
            <p:cNvSpPr txBox="1">
              <a:spLocks noChangeArrowheads="1"/>
            </p:cNvSpPr>
            <p:nvPr/>
          </p:nvSpPr>
          <p:spPr bwMode="auto">
            <a:xfrm>
              <a:off x="788157" y="3516457"/>
              <a:ext cx="466642" cy="273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111</a:t>
              </a:r>
            </a:p>
          </p:txBody>
        </p:sp>
      </p:grpSp>
      <p:pic>
        <p:nvPicPr>
          <p:cNvPr id="83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148" y="5130702"/>
            <a:ext cx="582613" cy="21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24" y="5175955"/>
            <a:ext cx="584200" cy="17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TextBox 41"/>
          <p:cNvSpPr txBox="1">
            <a:spLocks noChangeArrowheads="1"/>
          </p:cNvSpPr>
          <p:nvPr/>
        </p:nvSpPr>
        <p:spPr bwMode="auto">
          <a:xfrm>
            <a:off x="7865277" y="5367641"/>
            <a:ext cx="1508986" cy="397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000" b="1" dirty="0" smtClean="0">
                <a:latin typeface="Lato Light"/>
              </a:rPr>
              <a:t>Профилактические </a:t>
            </a:r>
          </a:p>
          <a:p>
            <a:pPr algn="ctr" eaLnBrk="1" hangingPunct="1"/>
            <a:r>
              <a:rPr lang="ru-RU" altLang="ru-RU" sz="1000" b="1" dirty="0" smtClean="0">
                <a:latin typeface="Lato Light"/>
              </a:rPr>
              <a:t>ВИЗИТЫ</a:t>
            </a:r>
            <a:endParaRPr lang="ru-RU" altLang="ru-RU" sz="1000" b="1" dirty="0">
              <a:latin typeface="Lato Light"/>
            </a:endParaRPr>
          </a:p>
        </p:txBody>
      </p:sp>
      <p:pic>
        <p:nvPicPr>
          <p:cNvPr id="68" name="Picture 3" descr="C:\Users\Илья\Desktop\столбец 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770" y="5196531"/>
            <a:ext cx="582613" cy="16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2" descr="C:\Users\Илья\Desktop\столбец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475" y="4797996"/>
            <a:ext cx="584200" cy="55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extBox 41"/>
          <p:cNvSpPr txBox="1">
            <a:spLocks noChangeArrowheads="1"/>
          </p:cNvSpPr>
          <p:nvPr/>
        </p:nvSpPr>
        <p:spPr bwMode="auto">
          <a:xfrm>
            <a:off x="6159621" y="5329463"/>
            <a:ext cx="1508986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285" tIns="44643" rIns="89285" bIns="44643">
            <a:spAutoFit/>
          </a:bodyPr>
          <a:lstStyle>
            <a:lvl1pPr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8921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000" b="1" dirty="0">
                <a:latin typeface="Lato Light"/>
              </a:rPr>
              <a:t>Проведено консультаций</a:t>
            </a:r>
          </a:p>
        </p:txBody>
      </p:sp>
      <p:grpSp>
        <p:nvGrpSpPr>
          <p:cNvPr id="78" name="Группа 92"/>
          <p:cNvGrpSpPr>
            <a:grpSpLocks/>
          </p:cNvGrpSpPr>
          <p:nvPr/>
        </p:nvGrpSpPr>
        <p:grpSpPr bwMode="auto">
          <a:xfrm>
            <a:off x="6190049" y="4490220"/>
            <a:ext cx="492125" cy="743311"/>
            <a:chOff x="788157" y="3516457"/>
            <a:chExt cx="453435" cy="660575"/>
          </a:xfrm>
        </p:grpSpPr>
        <p:grpSp>
          <p:nvGrpSpPr>
            <p:cNvPr id="79" name="Группа 95"/>
            <p:cNvGrpSpPr>
              <a:grpSpLocks/>
            </p:cNvGrpSpPr>
            <p:nvPr/>
          </p:nvGrpSpPr>
          <p:grpSpPr bwMode="auto">
            <a:xfrm>
              <a:off x="1061681" y="3826833"/>
              <a:ext cx="179911" cy="350199"/>
              <a:chOff x="1790220" y="2753041"/>
              <a:chExt cx="179911" cy="350199"/>
            </a:xfrm>
          </p:grpSpPr>
          <p:sp>
            <p:nvSpPr>
              <p:cNvPr id="93" name="Овал 92"/>
              <p:cNvSpPr/>
              <p:nvPr/>
            </p:nvSpPr>
            <p:spPr>
              <a:xfrm>
                <a:off x="1790220" y="2933624"/>
                <a:ext cx="179911" cy="1696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92855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94" name="Прямая соединительная линия 93"/>
              <p:cNvCxnSpPr/>
              <p:nvPr/>
            </p:nvCxnSpPr>
            <p:spPr>
              <a:xfrm>
                <a:off x="1880907" y="2753041"/>
                <a:ext cx="0" cy="2708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Прямая соединительная линия 79"/>
            <p:cNvCxnSpPr/>
            <p:nvPr/>
          </p:nvCxnSpPr>
          <p:spPr>
            <a:xfrm flipV="1">
              <a:off x="827650" y="3826833"/>
              <a:ext cx="3247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97"/>
            <p:cNvSpPr txBox="1">
              <a:spLocks noChangeArrowheads="1"/>
            </p:cNvSpPr>
            <p:nvPr/>
          </p:nvSpPr>
          <p:spPr bwMode="auto">
            <a:xfrm>
              <a:off x="788157" y="3516457"/>
              <a:ext cx="269106" cy="27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8</a:t>
              </a:r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grpSp>
        <p:nvGrpSpPr>
          <p:cNvPr id="95" name="Группа 131"/>
          <p:cNvGrpSpPr>
            <a:grpSpLocks/>
          </p:cNvGrpSpPr>
          <p:nvPr/>
        </p:nvGrpSpPr>
        <p:grpSpPr bwMode="auto">
          <a:xfrm>
            <a:off x="7133162" y="4585366"/>
            <a:ext cx="447675" cy="676276"/>
            <a:chOff x="1637711" y="2285999"/>
            <a:chExt cx="413853" cy="674949"/>
          </a:xfrm>
        </p:grpSpPr>
        <p:cxnSp>
          <p:nvCxnSpPr>
            <p:cNvPr id="96" name="Прямая соединительная линия 95"/>
            <p:cNvCxnSpPr/>
            <p:nvPr/>
          </p:nvCxnSpPr>
          <p:spPr>
            <a:xfrm flipV="1">
              <a:off x="1727233" y="2601292"/>
              <a:ext cx="32433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7" name="Овал 96"/>
            <p:cNvSpPr/>
            <p:nvPr/>
          </p:nvSpPr>
          <p:spPr>
            <a:xfrm>
              <a:off x="1637711" y="2780328"/>
              <a:ext cx="180511" cy="180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1727233" y="2601292"/>
              <a:ext cx="0" cy="2693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TextBox 140"/>
            <p:cNvSpPr txBox="1">
              <a:spLocks noChangeArrowheads="1"/>
            </p:cNvSpPr>
            <p:nvPr/>
          </p:nvSpPr>
          <p:spPr bwMode="auto">
            <a:xfrm>
              <a:off x="1688258" y="2285999"/>
              <a:ext cx="270002" cy="30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6</a:t>
              </a:r>
            </a:p>
          </p:txBody>
        </p:sp>
      </p:grpSp>
      <p:grpSp>
        <p:nvGrpSpPr>
          <p:cNvPr id="106" name="Группа 131"/>
          <p:cNvGrpSpPr>
            <a:grpSpLocks/>
          </p:cNvGrpSpPr>
          <p:nvPr/>
        </p:nvGrpSpPr>
        <p:grpSpPr bwMode="auto">
          <a:xfrm>
            <a:off x="8798352" y="4213135"/>
            <a:ext cx="454146" cy="676276"/>
            <a:chOff x="1637711" y="2285999"/>
            <a:chExt cx="419835" cy="674949"/>
          </a:xfrm>
        </p:grpSpPr>
        <p:cxnSp>
          <p:nvCxnSpPr>
            <p:cNvPr id="107" name="Прямая соединительная линия 106"/>
            <p:cNvCxnSpPr/>
            <p:nvPr/>
          </p:nvCxnSpPr>
          <p:spPr>
            <a:xfrm flipV="1">
              <a:off x="1727233" y="2601292"/>
              <a:ext cx="32433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8" name="Овал 107"/>
            <p:cNvSpPr/>
            <p:nvPr/>
          </p:nvSpPr>
          <p:spPr>
            <a:xfrm>
              <a:off x="1637711" y="2780328"/>
              <a:ext cx="180511" cy="180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09" name="Прямая соединительная линия 108"/>
            <p:cNvCxnSpPr/>
            <p:nvPr/>
          </p:nvCxnSpPr>
          <p:spPr>
            <a:xfrm>
              <a:off x="1727233" y="2601292"/>
              <a:ext cx="0" cy="2693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0" name="TextBox 140"/>
            <p:cNvSpPr txBox="1">
              <a:spLocks noChangeArrowheads="1"/>
            </p:cNvSpPr>
            <p:nvPr/>
          </p:nvSpPr>
          <p:spPr bwMode="auto">
            <a:xfrm>
              <a:off x="1688258" y="2285999"/>
              <a:ext cx="369288" cy="30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44</a:t>
              </a:r>
            </a:p>
          </p:txBody>
        </p:sp>
      </p:grpSp>
      <p:grpSp>
        <p:nvGrpSpPr>
          <p:cNvPr id="111" name="Группа 92"/>
          <p:cNvGrpSpPr>
            <a:grpSpLocks/>
          </p:cNvGrpSpPr>
          <p:nvPr/>
        </p:nvGrpSpPr>
        <p:grpSpPr bwMode="auto">
          <a:xfrm>
            <a:off x="7816944" y="4554099"/>
            <a:ext cx="492125" cy="743311"/>
            <a:chOff x="788157" y="3516457"/>
            <a:chExt cx="453435" cy="660575"/>
          </a:xfrm>
        </p:grpSpPr>
        <p:grpSp>
          <p:nvGrpSpPr>
            <p:cNvPr id="112" name="Группа 95"/>
            <p:cNvGrpSpPr>
              <a:grpSpLocks/>
            </p:cNvGrpSpPr>
            <p:nvPr/>
          </p:nvGrpSpPr>
          <p:grpSpPr bwMode="auto">
            <a:xfrm>
              <a:off x="1061681" y="3826833"/>
              <a:ext cx="179911" cy="350199"/>
              <a:chOff x="1790220" y="2753041"/>
              <a:chExt cx="179911" cy="350199"/>
            </a:xfrm>
          </p:grpSpPr>
          <p:sp>
            <p:nvSpPr>
              <p:cNvPr id="115" name="Овал 114"/>
              <p:cNvSpPr/>
              <p:nvPr/>
            </p:nvSpPr>
            <p:spPr>
              <a:xfrm>
                <a:off x="1790220" y="2933624"/>
                <a:ext cx="179911" cy="1696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92855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16" name="Прямая соединительная линия 115"/>
              <p:cNvCxnSpPr/>
              <p:nvPr/>
            </p:nvCxnSpPr>
            <p:spPr>
              <a:xfrm>
                <a:off x="1880907" y="2753041"/>
                <a:ext cx="0" cy="2708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3" name="Прямая соединительная линия 112"/>
            <p:cNvCxnSpPr/>
            <p:nvPr/>
          </p:nvCxnSpPr>
          <p:spPr>
            <a:xfrm flipV="1">
              <a:off x="827650" y="3826833"/>
              <a:ext cx="3247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4" name="TextBox 97"/>
            <p:cNvSpPr txBox="1">
              <a:spLocks noChangeArrowheads="1"/>
            </p:cNvSpPr>
            <p:nvPr/>
          </p:nvSpPr>
          <p:spPr bwMode="auto">
            <a:xfrm>
              <a:off x="788157" y="3516457"/>
              <a:ext cx="269106" cy="27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5</a:t>
              </a:r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grpSp>
        <p:nvGrpSpPr>
          <p:cNvPr id="117" name="Группа 92"/>
          <p:cNvGrpSpPr>
            <a:grpSpLocks/>
          </p:cNvGrpSpPr>
          <p:nvPr/>
        </p:nvGrpSpPr>
        <p:grpSpPr bwMode="auto">
          <a:xfrm>
            <a:off x="4359926" y="2442274"/>
            <a:ext cx="614271" cy="743311"/>
            <a:chOff x="788158" y="3516457"/>
            <a:chExt cx="565978" cy="660575"/>
          </a:xfrm>
        </p:grpSpPr>
        <p:grpSp>
          <p:nvGrpSpPr>
            <p:cNvPr id="118" name="Группа 95"/>
            <p:cNvGrpSpPr>
              <a:grpSpLocks/>
            </p:cNvGrpSpPr>
            <p:nvPr/>
          </p:nvGrpSpPr>
          <p:grpSpPr bwMode="auto">
            <a:xfrm>
              <a:off x="1061681" y="3826833"/>
              <a:ext cx="179911" cy="350199"/>
              <a:chOff x="1790220" y="2753041"/>
              <a:chExt cx="179911" cy="350199"/>
            </a:xfrm>
          </p:grpSpPr>
          <p:sp>
            <p:nvSpPr>
              <p:cNvPr id="121" name="Овал 120"/>
              <p:cNvSpPr/>
              <p:nvPr/>
            </p:nvSpPr>
            <p:spPr>
              <a:xfrm>
                <a:off x="1790220" y="2933624"/>
                <a:ext cx="179911" cy="16961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892855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122" name="Прямая соединительная линия 121"/>
              <p:cNvCxnSpPr/>
              <p:nvPr/>
            </p:nvCxnSpPr>
            <p:spPr>
              <a:xfrm>
                <a:off x="1880907" y="2753041"/>
                <a:ext cx="0" cy="27087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miter lim="800000"/>
                <a:tailEnd type="oval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19" name="Прямая соединительная линия 118"/>
            <p:cNvCxnSpPr/>
            <p:nvPr/>
          </p:nvCxnSpPr>
          <p:spPr>
            <a:xfrm flipV="1">
              <a:off x="827650" y="3826833"/>
              <a:ext cx="3247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0" name="TextBox 97"/>
            <p:cNvSpPr txBox="1">
              <a:spLocks noChangeArrowheads="1"/>
            </p:cNvSpPr>
            <p:nvPr/>
          </p:nvSpPr>
          <p:spPr bwMode="auto">
            <a:xfrm>
              <a:off x="788158" y="3516457"/>
              <a:ext cx="565978" cy="273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1260</a:t>
              </a:r>
              <a:endParaRPr lang="ru-RU" altLang="ru-RU" sz="1400" dirty="0">
                <a:solidFill>
                  <a:srgbClr val="0068AB"/>
                </a:solidFill>
                <a:latin typeface="a_PlakatTitul" pitchFamily="34" charset="-52"/>
              </a:endParaRPr>
            </a:p>
          </p:txBody>
        </p:sp>
      </p:grpSp>
      <p:grpSp>
        <p:nvGrpSpPr>
          <p:cNvPr id="124" name="Группа 131"/>
          <p:cNvGrpSpPr>
            <a:grpSpLocks/>
          </p:cNvGrpSpPr>
          <p:nvPr/>
        </p:nvGrpSpPr>
        <p:grpSpPr bwMode="auto">
          <a:xfrm>
            <a:off x="5424245" y="2596162"/>
            <a:ext cx="668949" cy="676276"/>
            <a:chOff x="1637711" y="2285999"/>
            <a:chExt cx="618410" cy="674949"/>
          </a:xfrm>
        </p:grpSpPr>
        <p:cxnSp>
          <p:nvCxnSpPr>
            <p:cNvPr id="125" name="Прямая соединительная линия 124"/>
            <p:cNvCxnSpPr/>
            <p:nvPr/>
          </p:nvCxnSpPr>
          <p:spPr>
            <a:xfrm flipV="1">
              <a:off x="1727233" y="2601292"/>
              <a:ext cx="324331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6" name="Овал 125"/>
            <p:cNvSpPr/>
            <p:nvPr/>
          </p:nvSpPr>
          <p:spPr>
            <a:xfrm>
              <a:off x="1637711" y="2780328"/>
              <a:ext cx="180511" cy="1806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892855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27" name="Прямая соединительная линия 126"/>
            <p:cNvCxnSpPr/>
            <p:nvPr/>
          </p:nvCxnSpPr>
          <p:spPr>
            <a:xfrm>
              <a:off x="1727233" y="2601292"/>
              <a:ext cx="0" cy="26934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miter lim="800000"/>
              <a:tailEnd type="oval" w="sm" len="sm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8" name="TextBox 140"/>
            <p:cNvSpPr txBox="1">
              <a:spLocks noChangeArrowheads="1"/>
            </p:cNvSpPr>
            <p:nvPr/>
          </p:nvSpPr>
          <p:spPr bwMode="auto">
            <a:xfrm>
              <a:off x="1688258" y="2285999"/>
              <a:ext cx="567863" cy="30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defTabSz="892175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altLang="ru-RU" sz="1400" dirty="0" smtClean="0">
                  <a:solidFill>
                    <a:srgbClr val="0068AB"/>
                  </a:solidFill>
                  <a:latin typeface="a_PlakatTitul" pitchFamily="34" charset="-52"/>
                </a:rPr>
                <a:t>1237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699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11287</TotalTime>
  <Words>762</Words>
  <Application>Microsoft Office PowerPoint</Application>
  <PresentationFormat>Лист A4 (210x297 мм)</PresentationFormat>
  <Paragraphs>262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Tahoma</vt:lpstr>
      <vt:lpstr>Times New Roman</vt:lpstr>
      <vt:lpstr>Calibri</vt:lpstr>
      <vt:lpstr>a_PlakatTitul</vt:lpstr>
      <vt:lpstr>Lato</vt:lpstr>
      <vt:lpstr>Lato Light</vt:lpstr>
      <vt:lpstr>Тема Office</vt:lpstr>
      <vt:lpstr>  ОБЗОР  ПРАВОПРИМЕНИТЕЛЬНОЙ ПРАКТИКИ СЕВЕРО-ЗАПАДНОГО  УПРАВЛЕНИЯ  РОСТЕХНАДЗОРА  НА ТЕРРИТОРИИ КАЛИНИНГРАДСКОЙ ОБЛАСТИ 6 МЕСЯЦЕВ 2026 ГОДА </vt:lpstr>
      <vt:lpstr>СЕВЕРО-ЗАПАДНОЕ УПРАВЛЕНИЕ РОСТЕХНАДЗОРА</vt:lpstr>
      <vt:lpstr>НАПРАВЛЕНИЯ КОНТРОЛЬНО-НАДЗОРНОЙ ДЕЯТЕЛЬНОСТИ</vt:lpstr>
      <vt:lpstr>ОБЪЕКТЫ НАДЗОРА НА ТЕРРИТОРИИ КАЛИНИНГРАДСКОЙ ОБЛАСТИ</vt:lpstr>
      <vt:lpstr>КРУПНЫЕ ПОДНАДЗОРНЫЕ ОБЪЕКТЫ НА ТЕРРИТОРИИ КАЛИНИНГРАДСКОЙ ОБЛАСТИ</vt:lpstr>
      <vt:lpstr>НАДЗОРНАЯ ДЕЯТЕЛЬНОСТЬ НА ПОДНАДЗОРНЫХ ОБЪЕКТАХ КАЛИНИНГРАДСКИХ ОТДЕЛОВ УПРАВЛЕНИЯ</vt:lpstr>
      <vt:lpstr>НАДЗОРНАЯ ДЕЯТЕЛЬНОСТЬ НА ПОДНАДЗОРНЫХ ОБЪЕКТАХ КАЛИНИНГРАДСКИХ ОТДЕЛОВ УПРАВЛЕНИЯ</vt:lpstr>
      <vt:lpstr>Презентация PowerPoint</vt:lpstr>
      <vt:lpstr>ПРОФИЛАКТИЧЕСКИЕ МЕРОПРИЯТИЯ </vt:lpstr>
      <vt:lpstr>ПРОФИЛАКТИЧЕСКИЕ ВИЗИТЫ</vt:lpstr>
      <vt:lpstr>Презентация PowerPoint</vt:lpstr>
      <vt:lpstr>РЕЗУЛЬТАТЫ СОВМЕСТНОЙ РАБОТЫ С ПОДНАДЗОРНЫМИ ПРЕДПРИЯТИЯМИ КАЛИНИНГРАДСКОЙ ОБЛАСТИ ЗА 2025 ГОД И 6 МЕСЯЦЕВ 2026 ГОДА</vt:lpstr>
      <vt:lpstr>РЕАЛИЗАЦИЯ ОБЪЕКТОВ СТРОИТЕЛЬСТВА В КАЛИНИНГРАДСКОЙ ОБЛАСТИ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КОЛИЧЕСТВО ОПАСТНЫХ ПРОИЗВОДСТВЕННЫХ ОБЪЕКТОВ</dc:title>
  <dc:creator>Илья</dc:creator>
  <cp:lastModifiedBy>Остапова Ю.Н.</cp:lastModifiedBy>
  <cp:revision>778</cp:revision>
  <cp:lastPrinted>2026-08-12T12:30:05Z</cp:lastPrinted>
  <dcterms:created xsi:type="dcterms:W3CDTF">2018-02-26T10:08:29Z</dcterms:created>
  <dcterms:modified xsi:type="dcterms:W3CDTF">2026-09-03T09:42:47Z</dcterms:modified>
</cp:coreProperties>
</file>